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Default Extension="vsdx" ContentType="application/vnd.ms-visio.drawing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2"/>
  </p:notesMasterIdLst>
  <p:sldIdLst>
    <p:sldId id="259" r:id="rId2"/>
    <p:sldId id="260" r:id="rId3"/>
    <p:sldId id="360" r:id="rId4"/>
    <p:sldId id="361" r:id="rId5"/>
    <p:sldId id="486" r:id="rId6"/>
    <p:sldId id="487" r:id="rId7"/>
    <p:sldId id="488" r:id="rId8"/>
    <p:sldId id="489" r:id="rId9"/>
    <p:sldId id="362" r:id="rId10"/>
    <p:sldId id="491" r:id="rId11"/>
    <p:sldId id="307" r:id="rId12"/>
    <p:sldId id="490" r:id="rId13"/>
    <p:sldId id="303" r:id="rId14"/>
    <p:sldId id="304" r:id="rId15"/>
    <p:sldId id="305" r:id="rId16"/>
    <p:sldId id="309" r:id="rId17"/>
    <p:sldId id="310" r:id="rId18"/>
    <p:sldId id="363" r:id="rId19"/>
    <p:sldId id="364" r:id="rId20"/>
    <p:sldId id="365" r:id="rId21"/>
    <p:sldId id="366" r:id="rId22"/>
    <p:sldId id="367" r:id="rId23"/>
    <p:sldId id="311" r:id="rId24"/>
    <p:sldId id="312" r:id="rId25"/>
    <p:sldId id="368" r:id="rId26"/>
    <p:sldId id="369" r:id="rId27"/>
    <p:sldId id="370" r:id="rId28"/>
    <p:sldId id="371" r:id="rId29"/>
    <p:sldId id="372" r:id="rId30"/>
    <p:sldId id="375" r:id="rId31"/>
    <p:sldId id="374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08" r:id="rId41"/>
    <p:sldId id="29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72" r:id="rId50"/>
    <p:sldId id="377" r:id="rId51"/>
    <p:sldId id="378" r:id="rId52"/>
    <p:sldId id="379" r:id="rId53"/>
    <p:sldId id="380" r:id="rId54"/>
    <p:sldId id="381" r:id="rId55"/>
    <p:sldId id="382" r:id="rId56"/>
    <p:sldId id="323" r:id="rId57"/>
    <p:sldId id="322" r:id="rId58"/>
    <p:sldId id="344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76" r:id="rId70"/>
    <p:sldId id="289" r:id="rId71"/>
  </p:sldIdLst>
  <p:sldSz cx="12190413" cy="6858000"/>
  <p:notesSz cx="6858000" cy="9144000"/>
  <p:embeddedFontLst>
    <p:embeddedFont>
      <p:font typeface="微软雅黑" pitchFamily="34" charset="-122"/>
      <p:regular r:id="rId73"/>
      <p:bold r:id="rId74"/>
    </p:embeddedFont>
    <p:embeddedFont>
      <p:font typeface="Calibri" pitchFamily="34" charset="0"/>
      <p:regular r:id="rId75"/>
      <p:bold r:id="rId76"/>
      <p:italic r:id="rId77"/>
      <p:boldItalic r:id="rId78"/>
    </p:embeddedFont>
    <p:embeddedFont>
      <p:font typeface="经典繁超宋" charset="-122"/>
      <p:regular r:id="rId79"/>
    </p:embeddedFont>
    <p:embeddedFont>
      <p:font typeface="华文宋体" pitchFamily="2" charset="-122"/>
      <p:regular r:id="rId80"/>
    </p:embeddedFont>
    <p:embeddedFont>
      <p:font typeface="MingLiU_HKSCS-ExtB" pitchFamily="18" charset="-120"/>
      <p:regular r:id="rId81"/>
    </p:embeddedFont>
    <p:embeddedFont>
      <p:font typeface="Latha" pitchFamily="34" charset="0"/>
      <p:regular r:id="rId82"/>
      <p:bold r:id="rId83"/>
    </p:embeddedFont>
    <p:embeddedFont>
      <p:font typeface="华文彩云" pitchFamily="2" charset="-122"/>
      <p:regular r:id="rId8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默认节" id="{1afa063d-8a0a-431f-9e16-88a1b43f881c}">
          <p14:sldIdLst>
            <p14:sldId id="259"/>
            <p14:sldId id="260"/>
            <p14:sldId id="360"/>
            <p14:sldId id="361"/>
            <p14:sldId id="486"/>
            <p14:sldId id="488"/>
            <p14:sldId id="489"/>
            <p14:sldId id="362"/>
            <p14:sldId id="307"/>
            <p14:sldId id="490"/>
            <p14:sldId id="303"/>
            <p14:sldId id="304"/>
            <p14:sldId id="305"/>
            <p14:sldId id="309"/>
            <p14:sldId id="310"/>
            <p14:sldId id="363"/>
            <p14:sldId id="364"/>
            <p14:sldId id="365"/>
            <p14:sldId id="366"/>
            <p14:sldId id="367"/>
            <p14:sldId id="311"/>
            <p14:sldId id="312"/>
            <p14:sldId id="368"/>
            <p14:sldId id="369"/>
            <p14:sldId id="371"/>
            <p14:sldId id="372"/>
            <p14:sldId id="375"/>
            <p14:sldId id="374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08"/>
            <p14:sldId id="291"/>
            <p14:sldId id="262"/>
            <p14:sldId id="263"/>
            <p14:sldId id="264"/>
            <p14:sldId id="265"/>
            <p14:sldId id="266"/>
            <p14:sldId id="267"/>
            <p14:sldId id="272"/>
            <p14:sldId id="377"/>
            <p14:sldId id="378"/>
            <p14:sldId id="379"/>
            <p14:sldId id="380"/>
            <p14:sldId id="381"/>
            <p14:sldId id="382"/>
            <p14:sldId id="323"/>
            <p14:sldId id="322"/>
            <p14:sldId id="344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76"/>
            <p14:sldId id="289"/>
            <p14:sldId id="487"/>
            <p14:sldId id="370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14455"/>
    <a:srgbClr val="E8E8E6"/>
    <a:srgbClr val="080808"/>
    <a:srgbClr val="9498AE"/>
    <a:srgbClr val="7C819C"/>
    <a:srgbClr val="636883"/>
    <a:srgbClr val="53576D"/>
    <a:srgbClr val="722A28"/>
    <a:srgbClr val="6666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9" autoAdjust="0"/>
    <p:restoredTop sz="94620" autoAdjust="0"/>
  </p:normalViewPr>
  <p:slideViewPr>
    <p:cSldViewPr>
      <p:cViewPr>
        <p:scale>
          <a:sx n="75" d="100"/>
          <a:sy n="75" d="100"/>
        </p:scale>
        <p:origin x="-702" y="258"/>
      </p:cViewPr>
      <p:guideLst>
        <p:guide orient="horz" pos="224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8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0E5BC-B417-466E-A76A-1359E7C5B0BB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0E0E2-7263-44C4-AAA9-733DBA7BD2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</a:p>
          <a:p>
            <a:r>
              <a:rPr lang="en-US" dirty="0" smtClean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281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2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82A8-D6B6-4FDA-A495-4D437BAFBB6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927-E55F-4D12-BD2D-8ABE6C912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FFFFF"/>
          </a:fgClr>
          <a:bgClr>
            <a:srgbClr val="E8E8E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r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package" Target="../embeddings/Microsoft_Visio___3.vsdx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5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83130" y="1294"/>
            <a:ext cx="2011675" cy="182523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03553" y="2173796"/>
            <a:ext cx="8687495" cy="286528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757920" y="4098290"/>
            <a:ext cx="2838450" cy="55308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chemeClr val="bg1"/>
                </a:solidFill>
              </a:rPr>
              <a:t>大数据二班  第三组</a:t>
            </a:r>
          </a:p>
        </p:txBody>
      </p:sp>
      <p:sp>
        <p:nvSpPr>
          <p:cNvPr id="34" name="矩形 33"/>
          <p:cNvSpPr/>
          <p:nvPr/>
        </p:nvSpPr>
        <p:spPr>
          <a:xfrm>
            <a:off x="4815077" y="1818923"/>
            <a:ext cx="7375336" cy="354873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D:\360data\重要数据\桌面\rolled newspaper (5)副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8923"/>
            <a:ext cx="4835066" cy="32201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6485255" y="2730500"/>
            <a:ext cx="33439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MStiffHei HKS UltraBold" panose="00000900000000000000" pitchFamily="2" charset="-120"/>
                <a:ea typeface="MStiffHei HKS UltraBold" panose="00000900000000000000" pitchFamily="2" charset="-120"/>
              </a:rPr>
              <a:t>信达项目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31110" y="5301208"/>
            <a:ext cx="6619240" cy="11350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组长：毕小雪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组员：李挽波，陈烨，王超，李华恩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073163" y="960929"/>
            <a:ext cx="681980" cy="681980"/>
            <a:chOff x="952456" y="3218117"/>
            <a:chExt cx="877066" cy="877066"/>
          </a:xfrm>
        </p:grpSpPr>
        <p:sp>
          <p:nvSpPr>
            <p:cNvPr id="38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0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6978091" y="960929"/>
            <a:ext cx="681980" cy="681980"/>
            <a:chOff x="2812677" y="3391963"/>
            <a:chExt cx="877066" cy="877066"/>
          </a:xfrm>
        </p:grpSpPr>
        <p:sp>
          <p:nvSpPr>
            <p:cNvPr id="42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3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7883019" y="960929"/>
            <a:ext cx="681980" cy="681980"/>
            <a:chOff x="4672898" y="2936570"/>
            <a:chExt cx="877066" cy="877066"/>
          </a:xfrm>
        </p:grpSpPr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6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8787947" y="960929"/>
            <a:ext cx="681980" cy="681980"/>
            <a:chOff x="6533119" y="2285390"/>
            <a:chExt cx="877066" cy="877066"/>
          </a:xfrm>
        </p:grpSpPr>
        <p:sp>
          <p:nvSpPr>
            <p:cNvPr id="48" name="椭圆 47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9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9692875" y="960929"/>
            <a:ext cx="681980" cy="681980"/>
            <a:chOff x="8393340" y="198884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2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0597802" y="960929"/>
            <a:ext cx="681980" cy="681980"/>
            <a:chOff x="10253559" y="2420888"/>
            <a:chExt cx="877066" cy="877066"/>
          </a:xfrm>
        </p:grpSpPr>
        <p:sp>
          <p:nvSpPr>
            <p:cNvPr id="54" name="椭圆 53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5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5835" y="390525"/>
            <a:ext cx="1046480" cy="104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" grpId="0" bldLvl="0" animBg="1"/>
      <p:bldP spid="26" grpId="0"/>
      <p:bldP spid="34" grpId="0" animBg="1"/>
      <p:bldP spid="18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571027" y="1310257"/>
            <a:ext cx="6092868" cy="456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55922" y="2132856"/>
            <a:ext cx="6688643" cy="359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147744" y="1931512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52086" y="3367890"/>
              <a:ext cx="477805" cy="5775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2393253" y="4294343"/>
            <a:ext cx="1554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  <a:p>
            <a:endParaRPr lang="zh-CN" altLang="en-US" sz="36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64" y="1916832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383238" y="1391788"/>
            <a:ext cx="24936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xd_bought_user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004298" y="1531666"/>
            <a:ext cx="180975" cy="2796989"/>
            <a:chOff x="6032873" y="1880798"/>
            <a:chExt cx="180975" cy="2796989"/>
          </a:xfrm>
        </p:grpSpPr>
        <p:sp>
          <p:nvSpPr>
            <p:cNvPr id="54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68991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58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0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1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2" name="椭圆 11"/>
            <p:cNvSpPr>
              <a:spLocks noChangeArrowheads="1"/>
            </p:cNvSpPr>
            <p:nvPr/>
          </p:nvSpPr>
          <p:spPr bwMode="auto">
            <a:xfrm>
              <a:off x="6032873" y="4497743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383238" y="2045726"/>
            <a:ext cx="14554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xd_order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83238" y="3354647"/>
            <a:ext cx="18161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xd_product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83238" y="3977769"/>
            <a:ext cx="24301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xd_service_user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83238" y="2700233"/>
            <a:ext cx="2042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xd_shopping</a:t>
            </a:r>
          </a:p>
        </p:txBody>
      </p:sp>
      <p:sp>
        <p:nvSpPr>
          <p:cNvPr id="7" name="椭圆 11"/>
          <p:cNvSpPr>
            <a:spLocks noChangeArrowheads="1"/>
          </p:cNvSpPr>
          <p:nvPr/>
        </p:nvSpPr>
        <p:spPr bwMode="auto">
          <a:xfrm>
            <a:off x="6003663" y="4791231"/>
            <a:ext cx="180975" cy="180044"/>
          </a:xfrm>
          <a:prstGeom prst="ellipse">
            <a:avLst/>
          </a:prstGeom>
          <a:solidFill>
            <a:srgbClr val="414455"/>
          </a:solidFill>
          <a:ln w="381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zh-CN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sp>
        <p:nvSpPr>
          <p:cNvPr id="9" name="直接连接符 14"/>
          <p:cNvSpPr>
            <a:spLocks noChangeShapeType="1"/>
          </p:cNvSpPr>
          <p:nvPr/>
        </p:nvSpPr>
        <p:spPr bwMode="auto">
          <a:xfrm>
            <a:off x="6094730" y="4328795"/>
            <a:ext cx="635" cy="462280"/>
          </a:xfrm>
          <a:prstGeom prst="line">
            <a:avLst/>
          </a:prstGeom>
          <a:solidFill>
            <a:srgbClr val="414455"/>
          </a:solidFill>
          <a:ln w="381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73"/>
          <p:cNvSpPr txBox="1"/>
          <p:nvPr/>
        </p:nvSpPr>
        <p:spPr>
          <a:xfrm>
            <a:off x="6383238" y="4650953"/>
            <a:ext cx="1283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xd_user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38" grpId="0"/>
      <p:bldP spid="38" grpId="1"/>
      <p:bldP spid="38" grpId="2"/>
      <p:bldP spid="50" grpId="0"/>
      <p:bldP spid="50" grpId="1"/>
      <p:bldP spid="65" grpId="0"/>
      <p:bldP spid="65" grpId="1"/>
      <p:bldP spid="66" grpId="0"/>
      <p:bldP spid="66" grpId="1"/>
      <p:bldP spid="67" grpId="0"/>
      <p:bldP spid="67" grpId="1"/>
      <p:bldP spid="74" grpId="0"/>
      <p:bldP spid="74" grpId="1"/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/>
          </p:cNvGraphicFramePr>
          <p:nvPr/>
        </p:nvGraphicFramePr>
        <p:xfrm>
          <a:off x="306705" y="758190"/>
          <a:ext cx="11374120" cy="5888990"/>
        </p:xfrm>
        <a:graphic>
          <a:graphicData uri="http://schemas.openxmlformats.org/presentationml/2006/ole">
            <p:oleObj spid="_x0000_s24577" r:id="rId3" imgW="20002410" imgH="12382410" progId="Visio.Drawing.15">
              <p:embed/>
            </p:oleObj>
          </a:graphicData>
        </a:graphic>
      </p:graphicFrame>
      <p:sp>
        <p:nvSpPr>
          <p:cNvPr id="3" name="AutoShape 12"/>
          <p:cNvSpPr>
            <a:spLocks noChangeArrowheads="1"/>
          </p:cNvSpPr>
          <p:nvPr/>
        </p:nvSpPr>
        <p:spPr bwMode="auto">
          <a:xfrm>
            <a:off x="509905" y="475615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64"/>
          <p:cNvSpPr>
            <a:spLocks noChangeArrowheads="1"/>
          </p:cNvSpPr>
          <p:nvPr/>
        </p:nvSpPr>
        <p:spPr bwMode="auto">
          <a:xfrm>
            <a:off x="941705" y="367665"/>
            <a:ext cx="1727200" cy="1657985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</a:ln>
        </p:spPr>
        <p:txBody>
          <a:bodyPr anchor="ctr"/>
          <a:lstStyle/>
          <a:p>
            <a:pPr algn="ctr"/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数据库</a:t>
            </a:r>
          </a:p>
        </p:txBody>
      </p:sp>
      <p:sp>
        <p:nvSpPr>
          <p:cNvPr id="26" name="矩形 25"/>
          <p:cNvSpPr/>
          <p:nvPr/>
        </p:nvSpPr>
        <p:spPr>
          <a:xfrm>
            <a:off x="2755900" y="1136015"/>
            <a:ext cx="7265035" cy="120650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rcRect r="-346" b="5992"/>
          <a:stretch>
            <a:fillRect/>
          </a:stretch>
        </p:blipFill>
        <p:spPr>
          <a:xfrm>
            <a:off x="1388110" y="2629535"/>
            <a:ext cx="9589135" cy="2959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8990" y="1743710"/>
            <a:ext cx="35388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smtClean="0">
                <a:latin typeface="MingLiU_HKSCS-ExtB" panose="02020500000000000000" charset="-120"/>
                <a:ea typeface="MingLiU_HKSCS-ExtB" panose="02020500000000000000" charset="-120"/>
                <a:cs typeface="Latha" panose="020B0604020202020204" charset="0"/>
              </a:rPr>
              <a:t>xd_bought_user(</a:t>
            </a:r>
            <a:r>
              <a:rPr lang="zh-CN" altLang="en-US" sz="2000" b="1" smtClean="0">
                <a:latin typeface="MingLiU_HKSCS-ExtB" panose="02020500000000000000" charset="-120"/>
                <a:ea typeface="MingLiU_HKSCS-ExtB" panose="02020500000000000000" charset="-120"/>
                <a:cs typeface="Latha" panose="020B0604020202020204" charset="0"/>
              </a:rPr>
              <a:t>购买用户表</a:t>
            </a:r>
            <a:r>
              <a:rPr lang="en-US" altLang="zh-CN" sz="2000" b="1" smtClean="0">
                <a:latin typeface="MingLiU_HKSCS-ExtB" panose="02020500000000000000" charset="-120"/>
                <a:ea typeface="MingLiU_HKSCS-ExtB" panose="02020500000000000000" charset="-120"/>
                <a:cs typeface="Latha" panose="020B0604020202020204" charset="0"/>
              </a:rPr>
              <a:t>)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64"/>
          <p:cNvSpPr>
            <a:spLocks noChangeArrowheads="1"/>
          </p:cNvSpPr>
          <p:nvPr/>
        </p:nvSpPr>
        <p:spPr bwMode="auto">
          <a:xfrm>
            <a:off x="941705" y="367665"/>
            <a:ext cx="1727200" cy="1657985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</a:ln>
        </p:spPr>
        <p:txBody>
          <a:bodyPr anchor="ctr"/>
          <a:lstStyle/>
          <a:p>
            <a:pPr algn="ctr"/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数据库</a:t>
            </a:r>
          </a:p>
        </p:txBody>
      </p:sp>
      <p:sp>
        <p:nvSpPr>
          <p:cNvPr id="26" name="矩形 25"/>
          <p:cNvSpPr/>
          <p:nvPr/>
        </p:nvSpPr>
        <p:spPr>
          <a:xfrm>
            <a:off x="2755900" y="1136015"/>
            <a:ext cx="7265035" cy="120650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9505" y="2207895"/>
            <a:ext cx="10158730" cy="21412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07915" y="1626870"/>
            <a:ext cx="2374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smtClean="0">
                <a:latin typeface="MingLiU_HKSCS-ExtB" panose="02020500000000000000" charset="-120"/>
                <a:ea typeface="MingLiU_HKSCS-ExtB" panose="02020500000000000000" charset="-120"/>
                <a:cs typeface="Latha" panose="020B0604020202020204" charset="0"/>
              </a:rPr>
              <a:t>xd_order</a:t>
            </a:r>
            <a:r>
              <a:rPr lang="zh-CN" altLang="en-US" sz="2000" b="1" smtClean="0">
                <a:latin typeface="MingLiU_HKSCS-ExtB" panose="02020500000000000000" charset="-120"/>
                <a:ea typeface="宋体" panose="02010600030101010101" pitchFamily="2" charset="-122"/>
                <a:cs typeface="Latha" panose="020B0604020202020204" charset="0"/>
              </a:rPr>
              <a:t>（订单表）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5" y="5559425"/>
            <a:ext cx="10328910" cy="7550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34230" y="4754880"/>
            <a:ext cx="29222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smtClean="0">
                <a:latin typeface="MingLiU_HKSCS-ExtB" panose="02020500000000000000" charset="-120"/>
                <a:ea typeface="MingLiU_HKSCS-ExtB" panose="02020500000000000000" charset="-120"/>
                <a:cs typeface="Latha" panose="020B0604020202020204" charset="0"/>
              </a:rPr>
              <a:t>xd_</a:t>
            </a:r>
            <a:r>
              <a:rPr lang="en-US" altLang="zh-CN" sz="2000" b="1" smtClean="0">
                <a:latin typeface="MingLiU_HKSCS-ExtB" panose="02020500000000000000" charset="-120"/>
                <a:ea typeface="MingLiU_HKSCS-ExtB" panose="02020500000000000000" charset="-120"/>
                <a:cs typeface="Latha" panose="020B0604020202020204" charset="0"/>
                <a:sym typeface="+mn-ea"/>
              </a:rPr>
              <a:t>shopping</a:t>
            </a:r>
            <a:r>
              <a:rPr lang="zh-CN" altLang="en-US" sz="2000" b="1" smtClean="0">
                <a:latin typeface="MingLiU_HKSCS-ExtB" panose="02020500000000000000" charset="-120"/>
                <a:ea typeface="宋体" panose="02010600030101010101" pitchFamily="2" charset="-122"/>
                <a:cs typeface="Latha" panose="020B0604020202020204" charset="0"/>
                <a:sym typeface="+mn-ea"/>
              </a:rPr>
              <a:t>（购物车表）</a:t>
            </a:r>
            <a:endParaRPr lang="zh-CN" altLang="en-US" sz="2000" b="1" smtClean="0">
              <a:latin typeface="MingLiU_HKSCS-ExtB" panose="02020500000000000000" charset="-120"/>
              <a:ea typeface="宋体" panose="02010600030101010101" pitchFamily="2" charset="-122"/>
              <a:cs typeface="Latha" panose="020B0604020202020204" charset="0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900" y="2590800"/>
            <a:ext cx="10234295" cy="2992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41190" y="1847215"/>
            <a:ext cx="33077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smtClean="0">
                <a:latin typeface="MingLiU_HKSCS-ExtB" panose="02020500000000000000" charset="-120"/>
                <a:ea typeface="MingLiU_HKSCS-ExtB" panose="02020500000000000000" charset="-120"/>
                <a:cs typeface="Latha" panose="020B0604020202020204" charset="0"/>
              </a:rPr>
              <a:t>xd_product</a:t>
            </a:r>
            <a:r>
              <a:rPr lang="zh-CN" altLang="en-US" sz="2000" b="1" smtClean="0">
                <a:latin typeface="MingLiU_HKSCS-ExtB" panose="02020500000000000000" charset="-120"/>
                <a:ea typeface="宋体" panose="02010600030101010101" pitchFamily="2" charset="-122"/>
                <a:cs typeface="Latha" panose="020B0604020202020204" charset="0"/>
              </a:rPr>
              <a:t>（服务产品表）</a:t>
            </a:r>
          </a:p>
        </p:txBody>
      </p:sp>
      <p:sp>
        <p:nvSpPr>
          <p:cNvPr id="6" name="椭圆 64"/>
          <p:cNvSpPr>
            <a:spLocks noChangeArrowheads="1"/>
          </p:cNvSpPr>
          <p:nvPr/>
        </p:nvSpPr>
        <p:spPr bwMode="auto">
          <a:xfrm>
            <a:off x="941705" y="367665"/>
            <a:ext cx="1727200" cy="1657985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</a:ln>
        </p:spPr>
        <p:txBody>
          <a:bodyPr anchor="ctr"/>
          <a:lstStyle/>
          <a:p>
            <a:pPr algn="ctr"/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数据库</a:t>
            </a:r>
          </a:p>
        </p:txBody>
      </p:sp>
      <p:sp>
        <p:nvSpPr>
          <p:cNvPr id="26" name="矩形 25"/>
          <p:cNvSpPr/>
          <p:nvPr/>
        </p:nvSpPr>
        <p:spPr>
          <a:xfrm>
            <a:off x="2755900" y="1136015"/>
            <a:ext cx="7265035" cy="120650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64"/>
          <p:cNvSpPr>
            <a:spLocks noChangeArrowheads="1"/>
          </p:cNvSpPr>
          <p:nvPr/>
        </p:nvSpPr>
        <p:spPr bwMode="auto">
          <a:xfrm>
            <a:off x="941705" y="367665"/>
            <a:ext cx="1727200" cy="1657985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</a:ln>
        </p:spPr>
        <p:txBody>
          <a:bodyPr anchor="ctr"/>
          <a:lstStyle/>
          <a:p>
            <a:pPr algn="ctr"/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数据库</a:t>
            </a:r>
          </a:p>
        </p:txBody>
      </p:sp>
      <p:sp>
        <p:nvSpPr>
          <p:cNvPr id="26" name="矩形 25"/>
          <p:cNvSpPr/>
          <p:nvPr/>
        </p:nvSpPr>
        <p:spPr>
          <a:xfrm>
            <a:off x="2755900" y="1136015"/>
            <a:ext cx="7265035" cy="120650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68495" y="1626870"/>
            <a:ext cx="35547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smtClean="0">
                <a:latin typeface="MingLiU_HKSCS-ExtB" panose="02020500000000000000" charset="-120"/>
                <a:ea typeface="MingLiU_HKSCS-ExtB" panose="02020500000000000000" charset="-120"/>
                <a:cs typeface="Latha" panose="020B0604020202020204" charset="0"/>
              </a:rPr>
              <a:t>xd_service_user</a:t>
            </a:r>
            <a:r>
              <a:rPr lang="zh-CN" altLang="en-US" sz="2000" b="1" smtClean="0">
                <a:latin typeface="MingLiU_HKSCS-ExtB" panose="02020500000000000000" charset="-120"/>
                <a:ea typeface="宋体" panose="02010600030101010101" pitchFamily="2" charset="-122"/>
                <a:cs typeface="Latha" panose="020B0604020202020204" charset="0"/>
              </a:rPr>
              <a:t>（服务商表）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8285" y="2423795"/>
            <a:ext cx="9154160" cy="372872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64"/>
          <p:cNvSpPr>
            <a:spLocks noChangeArrowheads="1"/>
          </p:cNvSpPr>
          <p:nvPr/>
        </p:nvSpPr>
        <p:spPr bwMode="auto">
          <a:xfrm>
            <a:off x="941705" y="367665"/>
            <a:ext cx="1727200" cy="1657985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</a:ln>
        </p:spPr>
        <p:txBody>
          <a:bodyPr anchor="ctr"/>
          <a:lstStyle/>
          <a:p>
            <a:pPr algn="ctr"/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数据库</a:t>
            </a:r>
          </a:p>
        </p:txBody>
      </p:sp>
      <p:sp>
        <p:nvSpPr>
          <p:cNvPr id="26" name="矩形 25"/>
          <p:cNvSpPr/>
          <p:nvPr/>
        </p:nvSpPr>
        <p:spPr>
          <a:xfrm>
            <a:off x="2755900" y="1136015"/>
            <a:ext cx="7265035" cy="120650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68495" y="1826260"/>
            <a:ext cx="35547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smtClean="0">
                <a:latin typeface="MingLiU_HKSCS-ExtB" panose="02020500000000000000" charset="-120"/>
                <a:ea typeface="MingLiU_HKSCS-ExtB" panose="02020500000000000000" charset="-120"/>
                <a:cs typeface="Latha" panose="020B0604020202020204" charset="0"/>
              </a:rPr>
              <a:t>xd_user</a:t>
            </a:r>
            <a:r>
              <a:rPr lang="zh-CN" altLang="en-US" sz="2000" b="1" smtClean="0">
                <a:latin typeface="MingLiU_HKSCS-ExtB" panose="02020500000000000000" charset="-120"/>
                <a:ea typeface="宋体" panose="02010600030101010101" pitchFamily="2" charset="-122"/>
                <a:cs typeface="Latha" panose="020B0604020202020204" charset="0"/>
              </a:rPr>
              <a:t>（超级管理员表）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120" y="2794635"/>
            <a:ext cx="10777855" cy="184277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147744" y="1931512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84146" y="3367890"/>
              <a:ext cx="413685" cy="5775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64" y="1916832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4"/>
          <p:cNvSpPr txBox="1"/>
          <p:nvPr/>
        </p:nvSpPr>
        <p:spPr>
          <a:xfrm>
            <a:off x="7150953" y="2280676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10" name="TextBox 65"/>
          <p:cNvSpPr txBox="1"/>
          <p:nvPr/>
        </p:nvSpPr>
        <p:spPr>
          <a:xfrm>
            <a:off x="7150953" y="2896812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50953" y="351739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</a:p>
        </p:txBody>
      </p:sp>
      <p:sp>
        <p:nvSpPr>
          <p:cNvPr id="11" name="TextBox 37"/>
          <p:cNvSpPr txBox="1"/>
          <p:nvPr/>
        </p:nvSpPr>
        <p:spPr>
          <a:xfrm>
            <a:off x="2047813" y="4232113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超级管理员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730738" y="2383105"/>
            <a:ext cx="180975" cy="1488517"/>
            <a:chOff x="6032873" y="1880798"/>
            <a:chExt cx="180975" cy="1488517"/>
          </a:xfrm>
        </p:grpSpPr>
        <p:sp>
          <p:nvSpPr>
            <p:cNvPr id="22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147146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4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5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2" name="TextBox 37"/>
          <p:cNvSpPr txBox="1"/>
          <p:nvPr/>
        </p:nvSpPr>
        <p:spPr>
          <a:xfrm>
            <a:off x="1850963" y="5072218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开发人员：毕小雪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9" grpId="0"/>
      <p:bldP spid="9" grpId="1"/>
      <p:bldP spid="10" grpId="0"/>
      <p:bldP spid="10" grpId="1"/>
      <p:bldP spid="67" grpId="0"/>
      <p:bldP spid="67" grpId="1"/>
      <p:bldP spid="11" grpId="0"/>
      <p:bldP spid="11" grpId="1"/>
      <p:bldP spid="11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离页连接符 4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271670" y="404664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86694" y="971787"/>
            <a:ext cx="1656184" cy="1656184"/>
          </a:xfrm>
          <a:prstGeom prst="ellipse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159102" y="1340768"/>
            <a:ext cx="1656184" cy="16561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399462" y="980728"/>
            <a:ext cx="1656184" cy="1656184"/>
          </a:xfrm>
          <a:prstGeom prst="ellipse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>
            <a:stCxn id="9" idx="6"/>
            <a:endCxn id="14" idx="2"/>
          </p:cNvCxnSpPr>
          <p:nvPr/>
        </p:nvCxnSpPr>
        <p:spPr>
          <a:xfrm>
            <a:off x="3142878" y="1799879"/>
            <a:ext cx="2016224" cy="368981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4" idx="6"/>
            <a:endCxn id="17" idx="2"/>
          </p:cNvCxnSpPr>
          <p:nvPr/>
        </p:nvCxnSpPr>
        <p:spPr>
          <a:xfrm flipV="1">
            <a:off x="6815286" y="1808820"/>
            <a:ext cx="1584176" cy="360040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486694" y="3068960"/>
            <a:ext cx="16361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已有账号的用户，用手机号登录和密码登录。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59102" y="3501008"/>
            <a:ext cx="16361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没有账号的用户，可以立即注册账户，再进行登录。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9462" y="2924944"/>
            <a:ext cx="16361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忘记密码时判断手机号是否存在，再更改密码，判断两次输入的密码是否相等。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96692" y="5274142"/>
            <a:ext cx="9351042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在登录、注册、修改密码时，要判断手机号和密码是否与数据库里的相等，还要判断验证码是否相等，且验证码不区分大小写。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6690" y="5112044"/>
            <a:ext cx="9207027" cy="117156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5" grpId="0" bldLvl="0" animBg="1"/>
      <p:bldP spid="6" grpId="0"/>
      <p:bldP spid="9" grpId="0" bldLvl="0" animBg="1"/>
      <p:bldP spid="14" grpId="0" bldLvl="0" animBg="1"/>
      <p:bldP spid="17" grpId="0" bldLvl="0" animBg="1"/>
      <p:bldP spid="26" grpId="0"/>
      <p:bldP spid="28" grpId="0"/>
      <p:bldP spid="30" grpId="0"/>
      <p:bldP spid="33" grpId="0"/>
      <p:bldP spid="3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342329" y="562313"/>
            <a:ext cx="1658729" cy="1658048"/>
            <a:chOff x="1342329" y="562313"/>
            <a:chExt cx="1658729" cy="1658048"/>
          </a:xfrm>
        </p:grpSpPr>
        <p:sp>
          <p:nvSpPr>
            <p:cNvPr id="41" name="椭圆 64"/>
            <p:cNvSpPr>
              <a:spLocks noChangeArrowheads="1"/>
            </p:cNvSpPr>
            <p:nvPr/>
          </p:nvSpPr>
          <p:spPr bwMode="auto">
            <a:xfrm>
              <a:off x="1342329" y="562313"/>
              <a:ext cx="1658729" cy="1658048"/>
            </a:xfrm>
            <a:prstGeom prst="ellipse">
              <a:avLst/>
            </a:prstGeom>
            <a:solidFill>
              <a:srgbClr val="414455"/>
            </a:solidFill>
            <a:ln w="1905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TextBox 66"/>
            <p:cNvSpPr>
              <a:spLocks noChangeArrowheads="1"/>
            </p:cNvSpPr>
            <p:nvPr/>
          </p:nvSpPr>
          <p:spPr bwMode="auto">
            <a:xfrm>
              <a:off x="1626212" y="980728"/>
              <a:ext cx="1090962" cy="5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经典繁超宋" panose="02010609000101010101" pitchFamily="49" charset="-122"/>
                </a:rPr>
                <a:t>目录</a:t>
              </a:r>
              <a:endParaRPr lang="zh-CN" altLang="en-US" sz="2800"/>
            </a:p>
          </p:txBody>
        </p:sp>
        <p:sp>
          <p:nvSpPr>
            <p:cNvPr id="44" name="TextBox 179"/>
            <p:cNvSpPr>
              <a:spLocks noChangeArrowheads="1"/>
            </p:cNvSpPr>
            <p:nvPr/>
          </p:nvSpPr>
          <p:spPr bwMode="auto">
            <a:xfrm>
              <a:off x="1452218" y="1412387"/>
              <a:ext cx="1438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400" smtClean="0">
                  <a:solidFill>
                    <a:srgbClr val="FFFFFF"/>
                  </a:solidFill>
                  <a:sym typeface="Arial" panose="020B0604020202020204" pitchFamily="34" charset="0"/>
                </a:rPr>
                <a:t>CONTENTS</a:t>
              </a:r>
              <a:endParaRPr lang="zh-CN" altLang="en-US" sz="1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>
            <a:off x="0" y="2571549"/>
            <a:ext cx="12210757" cy="1409608"/>
          </a:xfrm>
          <a:custGeom>
            <a:avLst/>
            <a:gdLst>
              <a:gd name="connsiteX0" fmla="*/ 0 w 12210757"/>
              <a:gd name="connsiteY0" fmla="*/ 620643 h 1409608"/>
              <a:gd name="connsiteX1" fmla="*/ 3207434 w 12210757"/>
              <a:gd name="connsiteY1" fmla="*/ 1394366 h 1409608"/>
              <a:gd name="connsiteX2" fmla="*/ 8693834 w 12210757"/>
              <a:gd name="connsiteY2" fmla="*/ 1665 h 1409608"/>
              <a:gd name="connsiteX3" fmla="*/ 12210757 w 12210757"/>
              <a:gd name="connsiteY3" fmla="*/ 1169283 h 140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757" h="1409608">
                <a:moveTo>
                  <a:pt x="0" y="620643"/>
                </a:moveTo>
                <a:cubicBezTo>
                  <a:pt x="879231" y="1059086"/>
                  <a:pt x="1758462" y="1497529"/>
                  <a:pt x="3207434" y="1394366"/>
                </a:cubicBezTo>
                <a:cubicBezTo>
                  <a:pt x="4656406" y="1291203"/>
                  <a:pt x="7193280" y="39179"/>
                  <a:pt x="8693834" y="1665"/>
                </a:cubicBezTo>
                <a:cubicBezTo>
                  <a:pt x="10194388" y="-35849"/>
                  <a:pt x="11202572" y="566717"/>
                  <a:pt x="12210757" y="1169283"/>
                </a:cubicBezTo>
              </a:path>
            </a:pathLst>
          </a:cu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952456" y="3368778"/>
            <a:ext cx="877066" cy="877066"/>
            <a:chOff x="952456" y="3218117"/>
            <a:chExt cx="877066" cy="877066"/>
          </a:xfrm>
        </p:grpSpPr>
        <p:sp>
          <p:nvSpPr>
            <p:cNvPr id="34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7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组合 71"/>
          <p:cNvGrpSpPr/>
          <p:nvPr/>
        </p:nvGrpSpPr>
        <p:grpSpPr>
          <a:xfrm>
            <a:off x="2812676" y="3542624"/>
            <a:ext cx="877066" cy="877066"/>
            <a:chOff x="2812677" y="3391963"/>
            <a:chExt cx="877066" cy="877066"/>
          </a:xfrm>
        </p:grpSpPr>
        <p:sp>
          <p:nvSpPr>
            <p:cNvPr id="47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8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组合 70"/>
          <p:cNvGrpSpPr/>
          <p:nvPr/>
        </p:nvGrpSpPr>
        <p:grpSpPr>
          <a:xfrm>
            <a:off x="4672898" y="3087231"/>
            <a:ext cx="877066" cy="877066"/>
            <a:chOff x="4672898" y="293657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9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组合 69"/>
          <p:cNvGrpSpPr/>
          <p:nvPr/>
        </p:nvGrpSpPr>
        <p:grpSpPr>
          <a:xfrm>
            <a:off x="6533119" y="2436051"/>
            <a:ext cx="877066" cy="877066"/>
            <a:chOff x="6533119" y="2285390"/>
            <a:chExt cx="877066" cy="877066"/>
          </a:xfrm>
        </p:grpSpPr>
        <p:sp>
          <p:nvSpPr>
            <p:cNvPr id="55" name="椭圆 54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0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8393340" y="2139501"/>
            <a:ext cx="877066" cy="877066"/>
            <a:chOff x="8393340" y="1988840"/>
            <a:chExt cx="877066" cy="877066"/>
          </a:xfrm>
        </p:grpSpPr>
        <p:sp>
          <p:nvSpPr>
            <p:cNvPr id="59" name="椭圆 58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1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组合 67"/>
          <p:cNvGrpSpPr/>
          <p:nvPr/>
        </p:nvGrpSpPr>
        <p:grpSpPr>
          <a:xfrm>
            <a:off x="10253559" y="2571549"/>
            <a:ext cx="877066" cy="877066"/>
            <a:chOff x="10253559" y="2420888"/>
            <a:chExt cx="877066" cy="877066"/>
          </a:xfrm>
        </p:grpSpPr>
        <p:sp>
          <p:nvSpPr>
            <p:cNvPr id="63" name="椭圆 62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2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TextBox 75"/>
          <p:cNvSpPr txBox="1"/>
          <p:nvPr/>
        </p:nvSpPr>
        <p:spPr>
          <a:xfrm>
            <a:off x="791690" y="441990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关于项目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890846" y="4593074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672902" y="419410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393584" y="3142791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运营商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304603" y="358236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000" b="1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0"/>
          <p:cNvSpPr txBox="1"/>
          <p:nvPr/>
        </p:nvSpPr>
        <p:spPr>
          <a:xfrm>
            <a:off x="6533034" y="3582846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6" grpId="0" animBg="1"/>
      <p:bldP spid="76" grpId="0"/>
      <p:bldP spid="89" grpId="0"/>
      <p:bldP spid="90" grpId="0"/>
      <p:bldP spid="91" grpId="0"/>
      <p:bldP spid="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0630" y="188640"/>
            <a:ext cx="10153128" cy="516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6599262" y="5517232"/>
            <a:ext cx="3384376" cy="11521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15286" y="5589240"/>
            <a:ext cx="3096344" cy="93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登录：用数据库已有的账号登录，隐藏密码，验证码自动刷新且不区分大小写。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>
            <a:stCxn id="3" idx="1"/>
          </p:cNvCxnSpPr>
          <p:nvPr/>
        </p:nvCxnSpPr>
        <p:spPr>
          <a:xfrm flipH="1" flipV="1">
            <a:off x="3574926" y="3501008"/>
            <a:ext cx="3024336" cy="2592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582" y="260648"/>
            <a:ext cx="854392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7463358" y="5445224"/>
            <a:ext cx="3384376" cy="11521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607374" y="5517232"/>
            <a:ext cx="3191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注册：注册时加入省市区三级联动，注册新的</a:t>
            </a:r>
            <a:r>
              <a:rPr lang="en-US" altLang="zh-CN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且不能重复，验证码不区分大小写。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>
            <a:stCxn id="3" idx="1"/>
          </p:cNvCxnSpPr>
          <p:nvPr/>
        </p:nvCxnSpPr>
        <p:spPr>
          <a:xfrm flipH="1" flipV="1">
            <a:off x="3646934" y="3573016"/>
            <a:ext cx="3816424" cy="2448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614" y="476672"/>
            <a:ext cx="90963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7463358" y="5445224"/>
            <a:ext cx="3384376" cy="11521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607374" y="5589240"/>
            <a:ext cx="3119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忘记密码：根据手机号修改，验证码不区分大小写，判断两次输入的密码是否相等。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>
            <a:stCxn id="3" idx="1"/>
          </p:cNvCxnSpPr>
          <p:nvPr/>
        </p:nvCxnSpPr>
        <p:spPr>
          <a:xfrm flipH="1" flipV="1">
            <a:off x="3718942" y="3645024"/>
            <a:ext cx="3744416" cy="23762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147744" y="1931512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52086" y="3367890"/>
              <a:ext cx="477805" cy="5775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1708088" y="4295613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电子商务系统</a:t>
            </a:r>
          </a:p>
        </p:txBody>
      </p:sp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64" y="1916832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383238" y="1906138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电子商务功能树形图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032873" y="2016171"/>
            <a:ext cx="180975" cy="2796989"/>
            <a:chOff x="6032873" y="1880798"/>
            <a:chExt cx="180975" cy="2796989"/>
          </a:xfrm>
        </p:grpSpPr>
        <p:sp>
          <p:nvSpPr>
            <p:cNvPr id="54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68991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58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0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1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2" name="椭圆 11"/>
            <p:cNvSpPr>
              <a:spLocks noChangeArrowheads="1"/>
            </p:cNvSpPr>
            <p:nvPr/>
          </p:nvSpPr>
          <p:spPr bwMode="auto">
            <a:xfrm>
              <a:off x="6032873" y="4497743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383238" y="2529596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模块作用及亮点</a:t>
            </a:r>
            <a:endParaRPr lang="en-US" altLang="zh-CN" sz="24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83238" y="3183832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遇到问题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83238" y="383806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83238" y="447950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存在不足</a:t>
            </a:r>
          </a:p>
        </p:txBody>
      </p:sp>
      <p:sp>
        <p:nvSpPr>
          <p:cNvPr id="2" name="TextBox 37"/>
          <p:cNvSpPr txBox="1"/>
          <p:nvPr/>
        </p:nvSpPr>
        <p:spPr>
          <a:xfrm>
            <a:off x="1220408" y="5154768"/>
            <a:ext cx="445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开发人员：毕小雪，李挽波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38" grpId="0"/>
      <p:bldP spid="38" grpId="1"/>
      <p:bldP spid="38" grpId="2"/>
      <p:bldP spid="50" grpId="0"/>
      <p:bldP spid="50" grpId="1"/>
      <p:bldP spid="65" grpId="0"/>
      <p:bldP spid="65" grpId="1"/>
      <p:bldP spid="66" grpId="0"/>
      <p:bldP spid="66" grpId="1"/>
      <p:bldP spid="67" grpId="0"/>
      <p:bldP spid="67" grpId="1"/>
      <p:bldP spid="74" grpId="0"/>
      <p:bldP spid="7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983470" y="620395"/>
            <a:ext cx="1548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 </a:t>
            </a:r>
          </a:p>
        </p:txBody>
      </p:sp>
      <p:sp>
        <p:nvSpPr>
          <p:cNvPr id="6" name="AutoShape 12"/>
          <p:cNvSpPr>
            <a:spLocks noChangeArrowheads="1"/>
          </p:cNvSpPr>
          <p:nvPr/>
        </p:nvSpPr>
        <p:spPr bwMode="auto">
          <a:xfrm>
            <a:off x="132715" y="620395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功能树形图</a:t>
            </a:r>
          </a:p>
        </p:txBody>
      </p:sp>
      <p:graphicFrame>
        <p:nvGraphicFramePr>
          <p:cNvPr id="2" name="对象 -2147482622"/>
          <p:cNvGraphicFramePr>
            <a:graphicFrameLocks/>
          </p:cNvGraphicFramePr>
          <p:nvPr/>
        </p:nvGraphicFramePr>
        <p:xfrm>
          <a:off x="1602740" y="1570355"/>
          <a:ext cx="8984615" cy="4664075"/>
        </p:xfrm>
        <a:graphic>
          <a:graphicData uri="http://schemas.openxmlformats.org/presentationml/2006/ole">
            <p:oleObj spid="_x0000_s32769" r:id="rId4" imgW="12934890" imgH="6095910" progId="Visio.Drawing.15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 bldLvl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962667" y="5094079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998862" y="1700808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99662" y="6206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64"/>
          <p:cNvSpPr>
            <a:spLocks noChangeArrowheads="1"/>
          </p:cNvSpPr>
          <p:nvPr/>
        </p:nvSpPr>
        <p:spPr bwMode="auto">
          <a:xfrm>
            <a:off x="1270670" y="980728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</a:ln>
        </p:spPr>
        <p:txBody>
          <a:bodyPr anchor="ctr"/>
          <a:lstStyle/>
          <a:p>
            <a:pPr algn="ctr"/>
            <a:r>
              <a:rPr lang="en-US" altLang="zh-CN" sz="6600" b="1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宋体" panose="02010600030101010101" pitchFamily="2" charset="-122"/>
              </a:rPr>
              <a:t>1</a:t>
            </a:r>
            <a:endParaRPr lang="zh-CN" altLang="zh-CN" sz="6600" b="1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3218" y="2255029"/>
            <a:ext cx="5904656" cy="2571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endParaRPr lang="en-US" altLang="zh-CN" b="1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在电子商务的产品页上显示运营商和服务商上线之后的产品，用户可以直接购买，或将产品加入购物车，在订单表上显示已经购买的产品或加入购物车的产品，在设置上添加产品评价，并修改登录人的信息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27" grpId="0" bldLvl="0" animBg="1"/>
      <p:bldP spid="26" grpId="0" bldLvl="0" animBg="1"/>
      <p:bldP spid="7" grpId="0" bldLvl="0" animBg="1"/>
      <p:bldP spid="5" grpId="0"/>
      <p:bldP spid="13" grpId="0" bldLvl="0" animBg="1"/>
      <p:bldP spid="13" grpId="1" bldLvl="0" animBg="1"/>
      <p:bldP spid="16" grpId="0"/>
      <p:bldP spid="1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49286" y="548680"/>
            <a:ext cx="145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（毕小雪）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502918" y="1338471"/>
            <a:ext cx="6361113" cy="1442457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334768" y="1124744"/>
            <a:ext cx="4686300" cy="4635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分页、模糊查询、图片显示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六边形 66"/>
          <p:cNvSpPr/>
          <p:nvPr/>
        </p:nvSpPr>
        <p:spPr>
          <a:xfrm>
            <a:off x="1017202" y="2924944"/>
            <a:ext cx="1587056" cy="1368152"/>
          </a:xfrm>
          <a:prstGeom prst="hexagon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模块亮点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箭头连接符 69"/>
          <p:cNvCxnSpPr>
            <a:stCxn id="67" idx="5"/>
          </p:cNvCxnSpPr>
          <p:nvPr/>
        </p:nvCxnSpPr>
        <p:spPr>
          <a:xfrm flipV="1">
            <a:off x="2262220" y="1988840"/>
            <a:ext cx="1240698" cy="936104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67" idx="0"/>
          </p:cNvCxnSpPr>
          <p:nvPr/>
        </p:nvCxnSpPr>
        <p:spPr>
          <a:xfrm>
            <a:off x="2604258" y="3609020"/>
            <a:ext cx="898660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7" idx="1"/>
          </p:cNvCxnSpPr>
          <p:nvPr/>
        </p:nvCxnSpPr>
        <p:spPr>
          <a:xfrm>
            <a:off x="2262220" y="4293096"/>
            <a:ext cx="1240698" cy="936104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718942" y="1628800"/>
            <a:ext cx="604867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将上线的产品展示在电子商务的产品页上，每个页面上展示三条记录，进行模糊查询并展示图片。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502918" y="3138671"/>
            <a:ext cx="6361113" cy="1442457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4334768" y="2924944"/>
            <a:ext cx="4686300" cy="4635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加入购物车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718942" y="3429000"/>
            <a:ext cx="604867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点击产品页上点击加入购物车，获取产品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，通过外键将一条记录加入购物车，修改购物车表的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.xml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文件，新建一个实体类，两个表所有的列都可以调用出来，用“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”“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”修改购物车的数量。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02918" y="4938871"/>
            <a:ext cx="6361113" cy="1442457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4334768" y="4725144"/>
            <a:ext cx="4686300" cy="4635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多表连接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718942" y="5229200"/>
            <a:ext cx="604867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在购物车表中添加外键，连接产品表，在创建表时将主键设置成了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varchar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类型，所以在加入购物车时要取主键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，转换为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类型并设置自增，用外键将另外一个表上的信息显示出来。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6" grpId="0" bldLvl="0" animBg="1"/>
      <p:bldP spid="7" grpId="0"/>
      <p:bldP spid="66" grpId="0" bldLvl="0" animBg="1"/>
      <p:bldP spid="65" grpId="0" bldLvl="0" animBg="1"/>
      <p:bldP spid="67" grpId="0" bldLvl="0" animBg="1"/>
      <p:bldP spid="84" grpId="0"/>
      <p:bldP spid="84" grpId="1"/>
      <p:bldP spid="85" grpId="0" bldLvl="0" animBg="1"/>
      <p:bldP spid="86" grpId="0" bldLvl="0" animBg="1"/>
      <p:bldP spid="87" grpId="0"/>
      <p:bldP spid="87" grpId="1"/>
      <p:bldP spid="88" grpId="0" bldLvl="0" animBg="1"/>
      <p:bldP spid="89" grpId="0" bldLvl="0" animBg="1"/>
      <p:bldP spid="90" grpId="0"/>
      <p:bldP spid="9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36"/>
          <p:cNvGrpSpPr/>
          <p:nvPr/>
        </p:nvGrpSpPr>
        <p:grpSpPr>
          <a:xfrm>
            <a:off x="-36513" y="1887493"/>
            <a:ext cx="4204499" cy="4906984"/>
            <a:chOff x="-36513" y="1887493"/>
            <a:chExt cx="4204499" cy="4906984"/>
          </a:xfrm>
        </p:grpSpPr>
        <p:sp>
          <p:nvSpPr>
            <p:cNvPr id="6" name="Line 29"/>
            <p:cNvSpPr>
              <a:spLocks noChangeShapeType="1"/>
            </p:cNvSpPr>
            <p:nvPr/>
          </p:nvSpPr>
          <p:spPr bwMode="gray">
            <a:xfrm flipH="1">
              <a:off x="2814" y="6365566"/>
              <a:ext cx="3036678" cy="246217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" name="Line 30"/>
            <p:cNvSpPr>
              <a:spLocks noChangeShapeType="1"/>
            </p:cNvSpPr>
            <p:nvPr/>
          </p:nvSpPr>
          <p:spPr bwMode="gray">
            <a:xfrm flipH="1">
              <a:off x="2814" y="3739251"/>
              <a:ext cx="656579" cy="2872533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" name="Line 34"/>
            <p:cNvSpPr>
              <a:spLocks noChangeShapeType="1"/>
            </p:cNvSpPr>
            <p:nvPr/>
          </p:nvSpPr>
          <p:spPr bwMode="gray">
            <a:xfrm flipH="1">
              <a:off x="2814" y="3511842"/>
              <a:ext cx="1793624" cy="3099940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gray">
            <a:xfrm flipH="1">
              <a:off x="2814" y="5375568"/>
              <a:ext cx="3118750" cy="1236215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3" name="Line 36"/>
            <p:cNvSpPr>
              <a:spLocks noChangeShapeType="1"/>
            </p:cNvSpPr>
            <p:nvPr/>
          </p:nvSpPr>
          <p:spPr bwMode="gray">
            <a:xfrm flipH="1">
              <a:off x="2814" y="1887493"/>
              <a:ext cx="2010772" cy="4724290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4" name="Line 37"/>
            <p:cNvSpPr>
              <a:spLocks noChangeShapeType="1"/>
            </p:cNvSpPr>
            <p:nvPr/>
          </p:nvSpPr>
          <p:spPr bwMode="gray">
            <a:xfrm flipH="1">
              <a:off x="2814" y="3316921"/>
              <a:ext cx="2487819" cy="3294862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gray">
            <a:xfrm flipH="1">
              <a:off x="2814" y="4681373"/>
              <a:ext cx="3065745" cy="1930410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gray">
            <a:xfrm flipH="1">
              <a:off x="2814" y="5808158"/>
              <a:ext cx="4165172" cy="803625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gray">
            <a:xfrm flipH="1">
              <a:off x="-36513" y="4250234"/>
              <a:ext cx="2708447" cy="2544243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49286" y="548680"/>
            <a:ext cx="145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毕小雪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31"/>
          <p:cNvSpPr>
            <a:spLocks noChangeArrowheads="1"/>
          </p:cNvSpPr>
          <p:nvPr/>
        </p:nvSpPr>
        <p:spPr bwMode="gray">
          <a:xfrm>
            <a:off x="1796438" y="3287853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" name="AutoShape 32"/>
          <p:cNvSpPr>
            <a:spLocks noChangeArrowheads="1"/>
          </p:cNvSpPr>
          <p:nvPr/>
        </p:nvSpPr>
        <p:spPr bwMode="gray">
          <a:xfrm>
            <a:off x="2629129" y="4067539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" name="AutoShape 33"/>
          <p:cNvSpPr>
            <a:spLocks noChangeArrowheads="1"/>
          </p:cNvSpPr>
          <p:nvPr/>
        </p:nvSpPr>
        <p:spPr bwMode="gray">
          <a:xfrm>
            <a:off x="3135242" y="5213133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17" name="组合 37"/>
          <p:cNvGrpSpPr/>
          <p:nvPr/>
        </p:nvGrpSpPr>
        <p:grpSpPr>
          <a:xfrm>
            <a:off x="2617" y="4551130"/>
            <a:ext cx="2351177" cy="2306870"/>
            <a:chOff x="2617" y="4551130"/>
            <a:chExt cx="2351177" cy="2306870"/>
          </a:xfrm>
        </p:grpSpPr>
        <p:sp>
          <p:nvSpPr>
            <p:cNvPr id="34" name="Arc 43"/>
            <p:cNvSpPr/>
            <p:nvPr/>
          </p:nvSpPr>
          <p:spPr bwMode="gray">
            <a:xfrm>
              <a:off x="2617" y="4551130"/>
              <a:ext cx="2351177" cy="230687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14455"/>
            </a:solidFill>
            <a:ln w="76200">
              <a:solidFill>
                <a:srgbClr val="E8E8E6"/>
              </a:solidFill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45"/>
            <p:cNvSpPr txBox="1">
              <a:spLocks noChangeArrowheads="1"/>
            </p:cNvSpPr>
            <p:nvPr/>
          </p:nvSpPr>
          <p:spPr bwMode="gray">
            <a:xfrm>
              <a:off x="102992" y="5646057"/>
              <a:ext cx="1401860" cy="8604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遇到的</a:t>
              </a:r>
            </a:p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endParaRPr lang="en-US" altLang="zh-CN" sz="20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50"/>
          <p:cNvSpPr>
            <a:spLocks noChangeArrowheads="1"/>
          </p:cNvSpPr>
          <p:nvPr/>
        </p:nvSpPr>
        <p:spPr bwMode="gray">
          <a:xfrm>
            <a:off x="4123530" y="5387537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6" name="AutoShape 55"/>
          <p:cNvSpPr>
            <a:spLocks noChangeArrowheads="1"/>
          </p:cNvSpPr>
          <p:nvPr/>
        </p:nvSpPr>
        <p:spPr bwMode="gray">
          <a:xfrm>
            <a:off x="1828924" y="1309567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gray">
          <a:xfrm>
            <a:off x="2352135" y="2780030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8" name="AutoShape 57"/>
          <p:cNvSpPr>
            <a:spLocks noChangeArrowheads="1"/>
          </p:cNvSpPr>
          <p:nvPr/>
        </p:nvSpPr>
        <p:spPr bwMode="gray">
          <a:xfrm>
            <a:off x="2993326" y="4192358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9" name="AutoShape 58"/>
          <p:cNvSpPr>
            <a:spLocks noChangeArrowheads="1"/>
          </p:cNvSpPr>
          <p:nvPr/>
        </p:nvSpPr>
        <p:spPr bwMode="gray">
          <a:xfrm>
            <a:off x="633747" y="3491324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0" name="AutoShape 59"/>
          <p:cNvSpPr>
            <a:spLocks noChangeArrowheads="1"/>
          </p:cNvSpPr>
          <p:nvPr/>
        </p:nvSpPr>
        <p:spPr bwMode="gray">
          <a:xfrm>
            <a:off x="3065139" y="6256136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98862" y="1700808"/>
            <a:ext cx="634753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渲染的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onclick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事件在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thymeleaf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网页上的调用用别名调用，否则无法识别。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74926" y="3068960"/>
            <a:ext cx="590465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页面用跳转路径跳转时要放在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templates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下，否则没办法找到，但是不用跳转路径跳转时要放在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下。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22998" y="4293096"/>
            <a:ext cx="590465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分页的样式表要更改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87094" y="5085184"/>
            <a:ext cx="590465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注册时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不能为空，添加省市区的三级联动。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3" grpId="0" bldLvl="0" animBg="1"/>
      <p:bldP spid="4" grpId="0"/>
      <p:bldP spid="8" grpId="0" bldLvl="0" animBg="1"/>
      <p:bldP spid="9" grpId="0" bldLvl="0" animBg="1"/>
      <p:bldP spid="10" grpId="0" bldLvl="0" animBg="1"/>
      <p:bldP spid="22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9" grpId="0"/>
      <p:bldP spid="40" grpId="0"/>
      <p:bldP spid="40" grpId="1"/>
      <p:bldP spid="41" grpId="0"/>
      <p:bldP spid="41" grpId="1"/>
      <p:bldP spid="42" grpId="0"/>
      <p:bldP spid="4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550590" y="5661248"/>
            <a:ext cx="2376264" cy="100811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574" y="1268760"/>
            <a:ext cx="9187035" cy="419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694606" y="5733256"/>
            <a:ext cx="2016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分页：获取数据库里的记录，每个页面上有三条记录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>
            <a:stCxn id="8" idx="0"/>
          </p:cNvCxnSpPr>
          <p:nvPr/>
        </p:nvCxnSpPr>
        <p:spPr>
          <a:xfrm flipV="1">
            <a:off x="1738722" y="5301208"/>
            <a:ext cx="1548172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871070" y="5661248"/>
            <a:ext cx="3312368" cy="119675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899668" y="5805264"/>
            <a:ext cx="3211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计算全部金额：获取产品的数量单价和条数，计算购物车一个页面上的全部金额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>
            <a:stCxn id="22" idx="0"/>
          </p:cNvCxnSpPr>
          <p:nvPr/>
        </p:nvCxnSpPr>
        <p:spPr>
          <a:xfrm flipV="1">
            <a:off x="6527254" y="4725144"/>
            <a:ext cx="1944216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9911630" y="4221088"/>
            <a:ext cx="1990751" cy="86409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23461" y="4293096"/>
            <a:ext cx="1778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自动传值，</a:t>
            </a:r>
            <a:endParaRPr lang="en-US" altLang="zh-CN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进行删除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27" idx="1"/>
          </p:cNvCxnSpPr>
          <p:nvPr/>
        </p:nvCxnSpPr>
        <p:spPr>
          <a:xfrm flipH="1" flipV="1">
            <a:off x="8399462" y="4293096"/>
            <a:ext cx="1512168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9839622" y="980728"/>
            <a:ext cx="2088232" cy="19442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868222" y="1196752"/>
            <a:ext cx="19156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模糊查询：修改</a:t>
            </a:r>
            <a:r>
              <a:rPr lang="en-US" altLang="zh-CN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文件，通过外键，用服务商品的名称进行模糊查询。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箭头连接符 35"/>
          <p:cNvCxnSpPr>
            <a:stCxn id="32" idx="1"/>
          </p:cNvCxnSpPr>
          <p:nvPr/>
        </p:nvCxnSpPr>
        <p:spPr>
          <a:xfrm flipH="1" flipV="1">
            <a:off x="6527254" y="1844824"/>
            <a:ext cx="3312368" cy="108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7877542" y="79420"/>
            <a:ext cx="1990751" cy="86409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>
            <a:stCxn id="45" idx="1"/>
          </p:cNvCxnSpPr>
          <p:nvPr/>
        </p:nvCxnSpPr>
        <p:spPr>
          <a:xfrm flipH="1">
            <a:off x="7535545" y="511810"/>
            <a:ext cx="342265" cy="868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7973045" y="188258"/>
            <a:ext cx="18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count(*)</a:t>
            </a: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取购物车商品的件数。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358814" y="189275"/>
            <a:ext cx="1990751" cy="86409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4453682" y="334308"/>
            <a:ext cx="18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购物车数量加减，数量不能小于</a:t>
            </a:r>
            <a:r>
              <a:rPr lang="en-US" altLang="zh-CN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箭头连接符 52"/>
          <p:cNvCxnSpPr>
            <a:stCxn id="50" idx="2"/>
          </p:cNvCxnSpPr>
          <p:nvPr/>
        </p:nvCxnSpPr>
        <p:spPr>
          <a:xfrm>
            <a:off x="5354320" y="1053465"/>
            <a:ext cx="165100" cy="2519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12"/>
          <p:cNvSpPr>
            <a:spLocks noChangeArrowheads="1"/>
          </p:cNvSpPr>
          <p:nvPr/>
        </p:nvSpPr>
        <p:spPr bwMode="auto">
          <a:xfrm>
            <a:off x="550545" y="311785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2EEB3098EA9ED61D73ABCE4FE8905D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0420" y="1223556"/>
            <a:ext cx="8433429" cy="5230069"/>
          </a:xfrm>
          <a:prstGeom prst="rect">
            <a:avLst/>
          </a:prstGeom>
          <a:noFill/>
        </p:spPr>
      </p:pic>
      <p:sp>
        <p:nvSpPr>
          <p:cNvPr id="3" name="圆角矩形 2"/>
          <p:cNvSpPr/>
          <p:nvPr/>
        </p:nvSpPr>
        <p:spPr>
          <a:xfrm>
            <a:off x="8975526" y="5373216"/>
            <a:ext cx="2448272" cy="108012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3" idx="1"/>
          </p:cNvCxnSpPr>
          <p:nvPr/>
        </p:nvCxnSpPr>
        <p:spPr>
          <a:xfrm flipH="1">
            <a:off x="5951220" y="5913120"/>
            <a:ext cx="3024505" cy="107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119542" y="5445224"/>
            <a:ext cx="2304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分页：获取数据库里的记录，每个页面上有三条记录。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75526" y="3501008"/>
            <a:ext cx="2448272" cy="108012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19542" y="3573016"/>
            <a:ext cx="216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显示商品：用跳转路径跳转到产品页，显示产品信息。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>
            <a:stCxn id="9" idx="1"/>
          </p:cNvCxnSpPr>
          <p:nvPr/>
        </p:nvCxnSpPr>
        <p:spPr>
          <a:xfrm flipH="1" flipV="1">
            <a:off x="1990725" y="3573145"/>
            <a:ext cx="6985000" cy="467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8975526" y="1700808"/>
            <a:ext cx="2448272" cy="108012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3" idx="1"/>
          </p:cNvCxnSpPr>
          <p:nvPr/>
        </p:nvCxnSpPr>
        <p:spPr>
          <a:xfrm flipH="1" flipV="1">
            <a:off x="4295140" y="1844675"/>
            <a:ext cx="4680585" cy="396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047534" y="1772816"/>
            <a:ext cx="2304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模糊查询：修改</a:t>
            </a:r>
            <a:r>
              <a:rPr lang="en-US" altLang="zh-CN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文件，用</a:t>
            </a:r>
            <a:r>
              <a:rPr lang="en-US" altLang="zh-CN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取服务产品名称进行模糊查询。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12"/>
          <p:cNvSpPr>
            <a:spLocks noChangeArrowheads="1"/>
          </p:cNvSpPr>
          <p:nvPr/>
        </p:nvSpPr>
        <p:spPr bwMode="auto">
          <a:xfrm>
            <a:off x="550545" y="311785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147744" y="1931512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52086" y="3367890"/>
              <a:ext cx="477805" cy="5775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2393253" y="4294343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关于项目</a:t>
            </a:r>
          </a:p>
        </p:txBody>
      </p:sp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64" y="1916832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403558" y="231380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需求简介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072243" y="2453590"/>
            <a:ext cx="180975" cy="1488517"/>
            <a:chOff x="6032873" y="1880798"/>
            <a:chExt cx="180975" cy="1488517"/>
          </a:xfrm>
        </p:grpSpPr>
        <p:sp>
          <p:nvSpPr>
            <p:cNvPr id="22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147146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4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5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26" name="TextBox 49"/>
          <p:cNvSpPr txBox="1"/>
          <p:nvPr/>
        </p:nvSpPr>
        <p:spPr>
          <a:xfrm>
            <a:off x="6403558" y="2967223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系统架构图</a:t>
            </a:r>
          </a:p>
        </p:txBody>
      </p:sp>
      <p:sp>
        <p:nvSpPr>
          <p:cNvPr id="27" name="TextBox 49"/>
          <p:cNvSpPr txBox="1"/>
          <p:nvPr/>
        </p:nvSpPr>
        <p:spPr>
          <a:xfrm>
            <a:off x="6403558" y="3621908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项目周期及人员分工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38" grpId="0"/>
      <p:bldP spid="38" grpId="1"/>
      <p:bldP spid="38" grpId="2"/>
      <p:bldP spid="50" grpId="0"/>
      <p:bldP spid="5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4517728" y="2798061"/>
            <a:ext cx="5897323" cy="0"/>
          </a:xfrm>
          <a:prstGeom prst="line">
            <a:avLst/>
          </a:prstGeom>
          <a:ln w="3175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4720590" y="3889375"/>
            <a:ext cx="5799455" cy="40005"/>
          </a:xfrm>
          <a:prstGeom prst="line">
            <a:avLst/>
          </a:prstGeom>
          <a:ln w="3175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3947068" y="5163666"/>
            <a:ext cx="6467983" cy="0"/>
          </a:xfrm>
          <a:prstGeom prst="line">
            <a:avLst/>
          </a:prstGeom>
          <a:ln w="3175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流程图: 决策 20"/>
          <p:cNvSpPr/>
          <p:nvPr/>
        </p:nvSpPr>
        <p:spPr>
          <a:xfrm>
            <a:off x="2926854" y="2026406"/>
            <a:ext cx="1650178" cy="1543264"/>
          </a:xfrm>
          <a:prstGeom prst="flowChartDecision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HelveticaNeueLT Pro 35 Th" panose="020B0403020202020204" pitchFamily="34" charset="0"/>
              </a:rPr>
              <a:t>的</a:t>
            </a:r>
          </a:p>
        </p:txBody>
      </p:sp>
      <p:sp>
        <p:nvSpPr>
          <p:cNvPr id="22" name="流程图: 决策 21"/>
          <p:cNvSpPr/>
          <p:nvPr/>
        </p:nvSpPr>
        <p:spPr>
          <a:xfrm>
            <a:off x="2716795" y="3746322"/>
            <a:ext cx="2004253" cy="1952492"/>
          </a:xfrm>
          <a:prstGeom prst="flowChartDecision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HelveticaNeueLT Pro 35 Th" panose="020B0403020202020204" pitchFamily="34" charset="0"/>
              </a:rPr>
              <a:t>足</a:t>
            </a:r>
          </a:p>
        </p:txBody>
      </p:sp>
      <p:sp>
        <p:nvSpPr>
          <p:cNvPr id="23" name="流程图: 决策 22"/>
          <p:cNvSpPr/>
          <p:nvPr/>
        </p:nvSpPr>
        <p:spPr>
          <a:xfrm>
            <a:off x="1063942" y="2414174"/>
            <a:ext cx="2516969" cy="2451967"/>
          </a:xfrm>
          <a:prstGeom prst="flowChartDecisi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HelveticaNeueLT Pro 35 Th" panose="020B0403020202020204" pitchFamily="34" charset="0"/>
              </a:rPr>
              <a:t>我</a:t>
            </a:r>
          </a:p>
        </p:txBody>
      </p:sp>
      <p:sp>
        <p:nvSpPr>
          <p:cNvPr id="24" name="流程图: 决策 23"/>
          <p:cNvSpPr/>
          <p:nvPr/>
        </p:nvSpPr>
        <p:spPr>
          <a:xfrm>
            <a:off x="3844532" y="3045706"/>
            <a:ext cx="1347661" cy="1260347"/>
          </a:xfrm>
          <a:prstGeom prst="flowChartDecision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HelveticaNeueLT Pro 35 Th" panose="020B0403020202020204" pitchFamily="34" charset="0"/>
              </a:rPr>
              <a:t>不</a:t>
            </a:r>
          </a:p>
        </p:txBody>
      </p:sp>
      <p:sp>
        <p:nvSpPr>
          <p:cNvPr id="5" name="流程图: 离页连接符 4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"/>
          <p:cNvSpPr txBox="1"/>
          <p:nvPr/>
        </p:nvSpPr>
        <p:spPr>
          <a:xfrm>
            <a:off x="10048650" y="519723"/>
            <a:ext cx="145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毕小雪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60390" y="2287270"/>
            <a:ext cx="3611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立即购买后没有在订单表上显示。</a:t>
            </a: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0390" y="3455670"/>
            <a:ext cx="4526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三级联动不能一起在信息页面上显示出来。</a:t>
            </a: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60390" y="4706620"/>
            <a:ext cx="3840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退出只是在页面上加了一个超链接。</a:t>
            </a: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21" grpId="0" bldLvl="0" animBg="1"/>
      <p:bldP spid="22" grpId="0" bldLvl="0" animBg="1"/>
      <p:bldP spid="23" grpId="0" bldLvl="0" animBg="1"/>
      <p:bldP spid="24" grpId="0" bldLvl="0" animBg="1"/>
      <p:bldP spid="5" grpId="0" bldLvl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78516" y="548680"/>
            <a:ext cx="145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毕小雪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Arc 3"/>
          <p:cNvSpPr/>
          <p:nvPr/>
        </p:nvSpPr>
        <p:spPr bwMode="auto">
          <a:xfrm rot="7873550">
            <a:off x="5522442" y="4237839"/>
            <a:ext cx="1211262" cy="1208087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414455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47" name="Arc 4"/>
          <p:cNvSpPr/>
          <p:nvPr/>
        </p:nvSpPr>
        <p:spPr bwMode="auto">
          <a:xfrm rot="3306815">
            <a:off x="6486835" y="3409124"/>
            <a:ext cx="1276980" cy="1273634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414455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48" name="Arc 5"/>
          <p:cNvSpPr/>
          <p:nvPr/>
        </p:nvSpPr>
        <p:spPr bwMode="auto">
          <a:xfrm rot="11977892">
            <a:off x="4514379" y="3590139"/>
            <a:ext cx="1211262" cy="1208088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414455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grpSp>
        <p:nvGrpSpPr>
          <p:cNvPr id="49" name="Group 6"/>
          <p:cNvGrpSpPr/>
          <p:nvPr/>
        </p:nvGrpSpPr>
        <p:grpSpPr bwMode="auto">
          <a:xfrm>
            <a:off x="4587404" y="2005839"/>
            <a:ext cx="3022600" cy="3022600"/>
            <a:chOff x="3923" y="1888"/>
            <a:chExt cx="1406" cy="1406"/>
          </a:xfrm>
        </p:grpSpPr>
        <p:sp>
          <p:nvSpPr>
            <p:cNvPr id="149" name="Line 7"/>
            <p:cNvSpPr>
              <a:spLocks noChangeShapeType="1"/>
            </p:cNvSpPr>
            <p:nvPr/>
          </p:nvSpPr>
          <p:spPr bwMode="auto">
            <a:xfrm flipH="1">
              <a:off x="4150" y="1888"/>
              <a:ext cx="499" cy="1406"/>
            </a:xfrm>
            <a:prstGeom prst="line">
              <a:avLst/>
            </a:prstGeom>
            <a:noFill/>
            <a:ln w="38100">
              <a:solidFill>
                <a:srgbClr val="414455"/>
              </a:solidFill>
              <a:rou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0" name="Line 8"/>
            <p:cNvSpPr>
              <a:spLocks noChangeShapeType="1"/>
            </p:cNvSpPr>
            <p:nvPr/>
          </p:nvSpPr>
          <p:spPr bwMode="auto">
            <a:xfrm>
              <a:off x="4649" y="1888"/>
              <a:ext cx="454" cy="1406"/>
            </a:xfrm>
            <a:prstGeom prst="line">
              <a:avLst/>
            </a:prstGeom>
            <a:noFill/>
            <a:ln w="38100">
              <a:solidFill>
                <a:srgbClr val="414455"/>
              </a:solidFill>
              <a:rou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1" name="Line 9"/>
            <p:cNvSpPr>
              <a:spLocks noChangeShapeType="1"/>
            </p:cNvSpPr>
            <p:nvPr/>
          </p:nvSpPr>
          <p:spPr bwMode="auto">
            <a:xfrm flipH="1">
              <a:off x="4150" y="2432"/>
              <a:ext cx="1179" cy="862"/>
            </a:xfrm>
            <a:prstGeom prst="line">
              <a:avLst/>
            </a:prstGeom>
            <a:noFill/>
            <a:ln w="38100">
              <a:solidFill>
                <a:srgbClr val="414455"/>
              </a:solidFill>
              <a:rou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2" name="Line 10"/>
            <p:cNvSpPr>
              <a:spLocks noChangeShapeType="1"/>
            </p:cNvSpPr>
            <p:nvPr/>
          </p:nvSpPr>
          <p:spPr bwMode="auto">
            <a:xfrm>
              <a:off x="3923" y="2432"/>
              <a:ext cx="1180" cy="862"/>
            </a:xfrm>
            <a:prstGeom prst="line">
              <a:avLst/>
            </a:prstGeom>
            <a:noFill/>
            <a:ln w="38100">
              <a:solidFill>
                <a:srgbClr val="414455"/>
              </a:solidFill>
              <a:rou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3" name="Line 11"/>
            <p:cNvSpPr>
              <a:spLocks noChangeShapeType="1"/>
            </p:cNvSpPr>
            <p:nvPr/>
          </p:nvSpPr>
          <p:spPr bwMode="auto">
            <a:xfrm flipV="1">
              <a:off x="3923" y="2432"/>
              <a:ext cx="1391" cy="0"/>
            </a:xfrm>
            <a:prstGeom prst="line">
              <a:avLst/>
            </a:prstGeom>
            <a:noFill/>
            <a:ln w="38100">
              <a:solidFill>
                <a:srgbClr val="414455"/>
              </a:solidFill>
              <a:rou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Arc 12"/>
          <p:cNvSpPr/>
          <p:nvPr/>
        </p:nvSpPr>
        <p:spPr bwMode="auto">
          <a:xfrm rot="16542568">
            <a:off x="4728692" y="2104239"/>
            <a:ext cx="1211262" cy="1208087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414455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102" name="Oval 68"/>
          <p:cNvSpPr>
            <a:spLocks noChangeArrowheads="1"/>
          </p:cNvSpPr>
          <p:nvPr/>
        </p:nvSpPr>
        <p:spPr bwMode="gray">
          <a:xfrm>
            <a:off x="7106766" y="2811616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Arc 98"/>
          <p:cNvSpPr/>
          <p:nvPr/>
        </p:nvSpPr>
        <p:spPr bwMode="auto">
          <a:xfrm rot="21229832">
            <a:off x="6243166" y="2094714"/>
            <a:ext cx="1211263" cy="1208088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414455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171" name="Oval 68"/>
          <p:cNvSpPr>
            <a:spLocks noChangeArrowheads="1"/>
          </p:cNvSpPr>
          <p:nvPr/>
        </p:nvSpPr>
        <p:spPr bwMode="gray">
          <a:xfrm>
            <a:off x="5629935" y="1611616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Oval 68"/>
          <p:cNvSpPr>
            <a:spLocks noChangeArrowheads="1"/>
          </p:cNvSpPr>
          <p:nvPr/>
        </p:nvSpPr>
        <p:spPr bwMode="gray">
          <a:xfrm>
            <a:off x="6665178" y="4565294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Oval 68"/>
          <p:cNvSpPr>
            <a:spLocks noChangeArrowheads="1"/>
          </p:cNvSpPr>
          <p:nvPr/>
        </p:nvSpPr>
        <p:spPr bwMode="gray">
          <a:xfrm>
            <a:off x="4691513" y="4565294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Oval 68"/>
          <p:cNvSpPr>
            <a:spLocks noChangeArrowheads="1"/>
          </p:cNvSpPr>
          <p:nvPr/>
        </p:nvSpPr>
        <p:spPr bwMode="gray">
          <a:xfrm>
            <a:off x="4074115" y="2811616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6887294" y="1196752"/>
            <a:ext cx="244827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学会使用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SpringMVC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进行项目搭建。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8255446" y="2780928"/>
            <a:ext cx="244827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使用外键进行多表连接，修改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.xml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文件，显示两个表的数据。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7831796" y="4872701"/>
            <a:ext cx="244827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自动传值，和字符串拼接对页面进行渲染。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126488" y="4872701"/>
            <a:ext cx="244827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取登录时的信息展示在页面上。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535853" y="2850802"/>
            <a:ext cx="244827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用跳转路径更改原路径，并显示信息。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78582" y="548680"/>
            <a:ext cx="1512167" cy="1512168"/>
            <a:chOff x="1342329" y="562313"/>
            <a:chExt cx="1658729" cy="1658048"/>
          </a:xfrm>
        </p:grpSpPr>
        <p:sp>
          <p:nvSpPr>
            <p:cNvPr id="32" name="椭圆 64"/>
            <p:cNvSpPr>
              <a:spLocks noChangeArrowheads="1"/>
            </p:cNvSpPr>
            <p:nvPr/>
          </p:nvSpPr>
          <p:spPr bwMode="auto">
            <a:xfrm>
              <a:off x="1342329" y="562313"/>
              <a:ext cx="1658729" cy="1658048"/>
            </a:xfrm>
            <a:prstGeom prst="ellipse">
              <a:avLst/>
            </a:prstGeom>
            <a:solidFill>
              <a:srgbClr val="414455"/>
            </a:solidFill>
            <a:ln w="1905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" name="TextBox 66"/>
            <p:cNvSpPr>
              <a:spLocks noChangeArrowheads="1"/>
            </p:cNvSpPr>
            <p:nvPr/>
          </p:nvSpPr>
          <p:spPr bwMode="auto">
            <a:xfrm>
              <a:off x="1658276" y="878132"/>
              <a:ext cx="1090962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个人收获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179"/>
            <p:cNvSpPr>
              <a:spLocks noChangeArrowheads="1"/>
            </p:cNvSpPr>
            <p:nvPr/>
          </p:nvSpPr>
          <p:spPr bwMode="auto">
            <a:xfrm>
              <a:off x="1452218" y="1412387"/>
              <a:ext cx="1438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6" grpId="0" bldLvl="0" animBg="1"/>
      <p:bldP spid="7" grpId="0"/>
      <p:bldP spid="46" grpId="0" bldLvl="0" animBg="1"/>
      <p:bldP spid="47" grpId="0" bldLvl="0" animBg="1"/>
      <p:bldP spid="48" grpId="0" bldLvl="0" animBg="1"/>
      <p:bldP spid="50" grpId="0" bldLvl="0" animBg="1"/>
      <p:bldP spid="102" grpId="0" bldLvl="0" animBg="1"/>
      <p:bldP spid="56" grpId="0" bldLvl="0" animBg="1"/>
      <p:bldP spid="171" grpId="0" bldLvl="0" animBg="1"/>
      <p:bldP spid="172" grpId="0" bldLvl="0" animBg="1"/>
      <p:bldP spid="173" grpId="0" bldLvl="0" animBg="1"/>
      <p:bldP spid="174" grpId="0" bldLvl="0" animBg="1"/>
      <p:bldP spid="176" grpId="0"/>
      <p:bldP spid="176" grpId="1"/>
      <p:bldP spid="178" grpId="0"/>
      <p:bldP spid="178" grpId="1"/>
      <p:bldP spid="180" grpId="0"/>
      <p:bldP spid="182" grpId="0"/>
      <p:bldP spid="182" grpId="1"/>
      <p:bldP spid="184" grpId="0"/>
      <p:bldP spid="18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8493" y="-6804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0" b="1" smtClean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?</a:t>
            </a:r>
            <a:endParaRPr lang="zh-CN" altLang="en-US" sz="40000" b="1" smtClean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浅色圆形4"/>
          <p:cNvSpPr/>
          <p:nvPr/>
        </p:nvSpPr>
        <p:spPr>
          <a:xfrm>
            <a:off x="1773139" y="3079528"/>
            <a:ext cx="3048000" cy="3048000"/>
          </a:xfrm>
          <a:prstGeom prst="ellipse">
            <a:avLst/>
          </a:prstGeom>
          <a:solidFill>
            <a:srgbClr val="414455"/>
          </a:solidFill>
          <a:ln w="3175">
            <a:solidFill>
              <a:srgbClr val="D7D7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深色圆形4"/>
          <p:cNvSpPr/>
          <p:nvPr/>
        </p:nvSpPr>
        <p:spPr>
          <a:xfrm>
            <a:off x="1773139" y="3079528"/>
            <a:ext cx="3048000" cy="3048000"/>
          </a:xfrm>
          <a:prstGeom prst="ellipse">
            <a:avLst/>
          </a:prstGeom>
          <a:solidFill>
            <a:srgbClr val="C00000"/>
          </a:solidFill>
          <a:ln w="3175">
            <a:solidFill>
              <a:srgbClr val="D7D7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浅色圆形3"/>
          <p:cNvSpPr/>
          <p:nvPr/>
        </p:nvSpPr>
        <p:spPr>
          <a:xfrm>
            <a:off x="2208114" y="3514503"/>
            <a:ext cx="2178050" cy="2178050"/>
          </a:xfrm>
          <a:prstGeom prst="ellipse">
            <a:avLst/>
          </a:prstGeom>
          <a:solidFill>
            <a:srgbClr val="414455"/>
          </a:solidFill>
          <a:ln w="3175">
            <a:solidFill>
              <a:srgbClr val="D7D7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深色圆形3"/>
          <p:cNvSpPr/>
          <p:nvPr/>
        </p:nvSpPr>
        <p:spPr>
          <a:xfrm>
            <a:off x="2208114" y="3514503"/>
            <a:ext cx="2178050" cy="2178050"/>
          </a:xfrm>
          <a:prstGeom prst="ellipse">
            <a:avLst/>
          </a:prstGeom>
          <a:solidFill>
            <a:srgbClr val="C00000"/>
          </a:solidFill>
          <a:ln w="3175">
            <a:solidFill>
              <a:srgbClr val="D7D7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3" name="浅色圆形2"/>
          <p:cNvSpPr/>
          <p:nvPr/>
        </p:nvSpPr>
        <p:spPr>
          <a:xfrm>
            <a:off x="2644677" y="3951066"/>
            <a:ext cx="1304925" cy="1304925"/>
          </a:xfrm>
          <a:prstGeom prst="ellipse">
            <a:avLst/>
          </a:prstGeom>
          <a:solidFill>
            <a:srgbClr val="414455"/>
          </a:solidFill>
          <a:ln w="3175">
            <a:solidFill>
              <a:srgbClr val="D7D7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深色圆形2"/>
          <p:cNvSpPr/>
          <p:nvPr/>
        </p:nvSpPr>
        <p:spPr>
          <a:xfrm>
            <a:off x="2644677" y="3951066"/>
            <a:ext cx="1304925" cy="1304925"/>
          </a:xfrm>
          <a:prstGeom prst="ellipse">
            <a:avLst/>
          </a:prstGeom>
          <a:solidFill>
            <a:srgbClr val="C00000"/>
          </a:solidFill>
          <a:ln w="3175">
            <a:solidFill>
              <a:srgbClr val="D7D7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浅色圆形1"/>
          <p:cNvSpPr/>
          <p:nvPr/>
        </p:nvSpPr>
        <p:spPr>
          <a:xfrm>
            <a:off x="3079652" y="4386041"/>
            <a:ext cx="434975" cy="434975"/>
          </a:xfrm>
          <a:prstGeom prst="ellipse">
            <a:avLst/>
          </a:prstGeom>
          <a:solidFill>
            <a:srgbClr val="414455"/>
          </a:solidFill>
          <a:ln w="3175">
            <a:solidFill>
              <a:srgbClr val="D7D7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深色圆形1"/>
          <p:cNvSpPr/>
          <p:nvPr/>
        </p:nvSpPr>
        <p:spPr>
          <a:xfrm>
            <a:off x="3079652" y="4386041"/>
            <a:ext cx="434975" cy="434975"/>
          </a:xfrm>
          <a:prstGeom prst="ellipse">
            <a:avLst/>
          </a:prstGeom>
          <a:solidFill>
            <a:srgbClr val="C00000"/>
          </a:solidFill>
          <a:ln w="3175">
            <a:solidFill>
              <a:srgbClr val="D7D7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8" name="横线1"/>
          <p:cNvSpPr/>
          <p:nvPr/>
        </p:nvSpPr>
        <p:spPr bwMode="auto">
          <a:xfrm>
            <a:off x="6880565" y="2428653"/>
            <a:ext cx="820188" cy="0"/>
          </a:xfrm>
          <a:prstGeom prst="line">
            <a:avLst/>
          </a:prstGeom>
          <a:gradFill>
            <a:gsLst>
              <a:gs pos="100000">
                <a:schemeClr val="accent5">
                  <a:lumMod val="20000"/>
                  <a:lumOff val="80000"/>
                </a:schemeClr>
              </a:gs>
              <a:gs pos="51657">
                <a:schemeClr val="accent6"/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9525">
            <a:solidFill>
              <a:srgbClr val="C00000"/>
            </a:solidFill>
            <a:round/>
          </a:ln>
          <a:effectLst/>
        </p:spPr>
      </p:sp>
      <p:sp>
        <p:nvSpPr>
          <p:cNvPr id="39" name="文本1"/>
          <p:cNvSpPr/>
          <p:nvPr/>
        </p:nvSpPr>
        <p:spPr bwMode="auto">
          <a:xfrm>
            <a:off x="7775934" y="1892078"/>
            <a:ext cx="3171392" cy="690563"/>
          </a:xfrm>
          <a:custGeom>
            <a:avLst/>
            <a:gdLst>
              <a:gd name="connsiteX0" fmla="*/ 0 w 1524000"/>
              <a:gd name="connsiteY0" fmla="*/ 0 h 728980"/>
              <a:gd name="connsiteX1" fmla="*/ 1524000 w 1524000"/>
              <a:gd name="connsiteY1" fmla="*/ 0 h 728980"/>
              <a:gd name="connsiteX2" fmla="*/ 1524000 w 1524000"/>
              <a:gd name="connsiteY2" fmla="*/ 728980 h 728980"/>
              <a:gd name="connsiteX3" fmla="*/ 0 w 1524000"/>
              <a:gd name="connsiteY3" fmla="*/ 728980 h 728980"/>
              <a:gd name="connsiteX4" fmla="*/ 0 w 1524000"/>
              <a:gd name="connsiteY4" fmla="*/ 0 h 72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728980">
                <a:moveTo>
                  <a:pt x="0" y="0"/>
                </a:moveTo>
                <a:lnTo>
                  <a:pt x="1524000" y="0"/>
                </a:lnTo>
                <a:lnTo>
                  <a:pt x="1524000" y="728980"/>
                </a:lnTo>
                <a:lnTo>
                  <a:pt x="0" y="7289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rgbClr val="DDDDD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订单页的删除订单的实现</a:t>
            </a:r>
            <a:endParaRPr lang="en-US" altLang="zh-CN" sz="14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斜线1"/>
          <p:cNvSpPr/>
          <p:nvPr/>
        </p:nvSpPr>
        <p:spPr bwMode="auto">
          <a:xfrm rot="5400000">
            <a:off x="3999033" y="1701359"/>
            <a:ext cx="2154238" cy="3608826"/>
          </a:xfrm>
          <a:prstGeom prst="line">
            <a:avLst/>
          </a:prstGeom>
          <a:gradFill>
            <a:gsLst>
              <a:gs pos="100000">
                <a:schemeClr val="accent5">
                  <a:lumMod val="20000"/>
                  <a:lumOff val="80000"/>
                </a:schemeClr>
              </a:gs>
              <a:gs pos="51657">
                <a:schemeClr val="accent6"/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9525">
            <a:solidFill>
              <a:srgbClr val="C00000"/>
            </a:solidFill>
            <a:round/>
          </a:ln>
          <a:effectLst/>
        </p:spPr>
      </p:sp>
      <p:sp>
        <p:nvSpPr>
          <p:cNvPr id="42" name="横线2"/>
          <p:cNvSpPr/>
          <p:nvPr/>
        </p:nvSpPr>
        <p:spPr bwMode="auto">
          <a:xfrm>
            <a:off x="6463335" y="3157316"/>
            <a:ext cx="820187" cy="0"/>
          </a:xfrm>
          <a:prstGeom prst="line">
            <a:avLst/>
          </a:prstGeom>
          <a:gradFill>
            <a:gsLst>
              <a:gs pos="100000">
                <a:schemeClr val="accent5">
                  <a:lumMod val="20000"/>
                  <a:lumOff val="80000"/>
                </a:schemeClr>
              </a:gs>
              <a:gs pos="51657">
                <a:schemeClr val="accent6"/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9525">
            <a:solidFill>
              <a:srgbClr val="C00000"/>
            </a:solidFill>
            <a:round/>
          </a:ln>
          <a:effectLst/>
        </p:spPr>
      </p:sp>
      <p:sp>
        <p:nvSpPr>
          <p:cNvPr id="43" name="文本2"/>
          <p:cNvSpPr/>
          <p:nvPr/>
        </p:nvSpPr>
        <p:spPr bwMode="auto">
          <a:xfrm>
            <a:off x="7358706" y="2755678"/>
            <a:ext cx="3171391" cy="690563"/>
          </a:xfrm>
          <a:custGeom>
            <a:avLst/>
            <a:gdLst>
              <a:gd name="connsiteX0" fmla="*/ 0 w 1524000"/>
              <a:gd name="connsiteY0" fmla="*/ 0 h 728980"/>
              <a:gd name="connsiteX1" fmla="*/ 1524000 w 1524000"/>
              <a:gd name="connsiteY1" fmla="*/ 0 h 728980"/>
              <a:gd name="connsiteX2" fmla="*/ 1524000 w 1524000"/>
              <a:gd name="connsiteY2" fmla="*/ 728980 h 728980"/>
              <a:gd name="connsiteX3" fmla="*/ 0 w 1524000"/>
              <a:gd name="connsiteY3" fmla="*/ 728980 h 728980"/>
              <a:gd name="connsiteX4" fmla="*/ 0 w 1524000"/>
              <a:gd name="connsiteY4" fmla="*/ 0 h 72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728980">
                <a:moveTo>
                  <a:pt x="0" y="0"/>
                </a:moveTo>
                <a:lnTo>
                  <a:pt x="1524000" y="0"/>
                </a:lnTo>
                <a:lnTo>
                  <a:pt x="1524000" y="728980"/>
                </a:lnTo>
                <a:lnTo>
                  <a:pt x="0" y="7289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rgbClr val="DDDDD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 algn="ctr">
              <a:defRPr/>
            </a:pPr>
            <a:r>
              <a:rPr lang="zh-CN" altLang="en-US" sz="1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订单页商品状态</a:t>
            </a:r>
          </a:p>
        </p:txBody>
      </p:sp>
      <p:sp>
        <p:nvSpPr>
          <p:cNvPr id="44" name="斜线2"/>
          <p:cNvSpPr/>
          <p:nvPr/>
        </p:nvSpPr>
        <p:spPr bwMode="auto">
          <a:xfrm rot="5400000">
            <a:off x="4162566" y="2628439"/>
            <a:ext cx="1768475" cy="2826230"/>
          </a:xfrm>
          <a:prstGeom prst="line">
            <a:avLst/>
          </a:prstGeom>
          <a:gradFill>
            <a:gsLst>
              <a:gs pos="100000">
                <a:schemeClr val="accent5">
                  <a:lumMod val="20000"/>
                  <a:lumOff val="80000"/>
                </a:schemeClr>
              </a:gs>
              <a:gs pos="51657">
                <a:schemeClr val="accent6"/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9525">
            <a:solidFill>
              <a:srgbClr val="C00000"/>
            </a:solidFill>
            <a:round/>
          </a:ln>
          <a:effectLst/>
        </p:spPr>
      </p:sp>
      <p:sp>
        <p:nvSpPr>
          <p:cNvPr id="46" name="横线3"/>
          <p:cNvSpPr/>
          <p:nvPr/>
        </p:nvSpPr>
        <p:spPr bwMode="auto">
          <a:xfrm>
            <a:off x="6115645" y="3885978"/>
            <a:ext cx="820187" cy="0"/>
          </a:xfrm>
          <a:prstGeom prst="line">
            <a:avLst/>
          </a:prstGeom>
          <a:gradFill>
            <a:gsLst>
              <a:gs pos="100000">
                <a:schemeClr val="accent5">
                  <a:lumMod val="20000"/>
                  <a:lumOff val="80000"/>
                </a:schemeClr>
              </a:gs>
              <a:gs pos="51657">
                <a:schemeClr val="accent6"/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9525">
            <a:solidFill>
              <a:srgbClr val="C00000"/>
            </a:solidFill>
            <a:round/>
          </a:ln>
          <a:effectLst/>
        </p:spPr>
      </p:sp>
      <p:sp>
        <p:nvSpPr>
          <p:cNvPr id="47" name="文本3"/>
          <p:cNvSpPr/>
          <p:nvPr/>
        </p:nvSpPr>
        <p:spPr bwMode="auto">
          <a:xfrm>
            <a:off x="7011016" y="3611341"/>
            <a:ext cx="3171392" cy="690562"/>
          </a:xfrm>
          <a:custGeom>
            <a:avLst/>
            <a:gdLst>
              <a:gd name="connsiteX0" fmla="*/ 0 w 1524000"/>
              <a:gd name="connsiteY0" fmla="*/ 0 h 728980"/>
              <a:gd name="connsiteX1" fmla="*/ 1524000 w 1524000"/>
              <a:gd name="connsiteY1" fmla="*/ 0 h 728980"/>
              <a:gd name="connsiteX2" fmla="*/ 1524000 w 1524000"/>
              <a:gd name="connsiteY2" fmla="*/ 728980 h 728980"/>
              <a:gd name="connsiteX3" fmla="*/ 0 w 1524000"/>
              <a:gd name="connsiteY3" fmla="*/ 728980 h 728980"/>
              <a:gd name="connsiteX4" fmla="*/ 0 w 1524000"/>
              <a:gd name="connsiteY4" fmla="*/ 0 h 72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728980">
                <a:moveTo>
                  <a:pt x="0" y="0"/>
                </a:moveTo>
                <a:lnTo>
                  <a:pt x="1524000" y="0"/>
                </a:lnTo>
                <a:lnTo>
                  <a:pt x="1524000" y="728980"/>
                </a:lnTo>
                <a:lnTo>
                  <a:pt x="0" y="7289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rgbClr val="DDDDD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 algn="ctr">
              <a:defRPr/>
            </a:pPr>
            <a:r>
              <a:rPr lang="zh-CN" altLang="en-US" sz="1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购物车中总价的计算</a:t>
            </a:r>
          </a:p>
        </p:txBody>
      </p:sp>
      <p:sp>
        <p:nvSpPr>
          <p:cNvPr id="48" name="斜线3"/>
          <p:cNvSpPr/>
          <p:nvPr/>
        </p:nvSpPr>
        <p:spPr bwMode="auto">
          <a:xfrm rot="5400000">
            <a:off x="4350792" y="3470500"/>
            <a:ext cx="1349375" cy="2180331"/>
          </a:xfrm>
          <a:prstGeom prst="line">
            <a:avLst/>
          </a:prstGeom>
          <a:gradFill>
            <a:gsLst>
              <a:gs pos="100000">
                <a:schemeClr val="accent5">
                  <a:lumMod val="20000"/>
                  <a:lumOff val="80000"/>
                </a:schemeClr>
              </a:gs>
              <a:gs pos="51657">
                <a:schemeClr val="accent6"/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9525">
            <a:solidFill>
              <a:srgbClr val="C00000"/>
            </a:solidFill>
            <a:round/>
          </a:ln>
          <a:effectLst/>
        </p:spPr>
      </p:sp>
      <p:sp>
        <p:nvSpPr>
          <p:cNvPr id="50" name="横线4"/>
          <p:cNvSpPr/>
          <p:nvPr/>
        </p:nvSpPr>
        <p:spPr bwMode="auto">
          <a:xfrm>
            <a:off x="5766124" y="4614641"/>
            <a:ext cx="820188" cy="0"/>
          </a:xfrm>
          <a:prstGeom prst="line">
            <a:avLst/>
          </a:prstGeom>
          <a:gradFill>
            <a:gsLst>
              <a:gs pos="100000">
                <a:schemeClr val="accent5">
                  <a:lumMod val="20000"/>
                  <a:lumOff val="80000"/>
                </a:schemeClr>
              </a:gs>
              <a:gs pos="51657">
                <a:schemeClr val="accent6"/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9525">
            <a:solidFill>
              <a:srgbClr val="C00000"/>
            </a:solidFill>
            <a:round/>
          </a:ln>
          <a:effectLst/>
        </p:spPr>
      </p:sp>
      <p:sp>
        <p:nvSpPr>
          <p:cNvPr id="51" name="文本4"/>
          <p:cNvSpPr/>
          <p:nvPr/>
        </p:nvSpPr>
        <p:spPr bwMode="auto">
          <a:xfrm>
            <a:off x="6661496" y="4474941"/>
            <a:ext cx="3171391" cy="690562"/>
          </a:xfrm>
          <a:custGeom>
            <a:avLst/>
            <a:gdLst>
              <a:gd name="connsiteX0" fmla="*/ 0 w 1524000"/>
              <a:gd name="connsiteY0" fmla="*/ 0 h 728980"/>
              <a:gd name="connsiteX1" fmla="*/ 1524000 w 1524000"/>
              <a:gd name="connsiteY1" fmla="*/ 0 h 728980"/>
              <a:gd name="connsiteX2" fmla="*/ 1524000 w 1524000"/>
              <a:gd name="connsiteY2" fmla="*/ 728980 h 728980"/>
              <a:gd name="connsiteX3" fmla="*/ 0 w 1524000"/>
              <a:gd name="connsiteY3" fmla="*/ 728980 h 728980"/>
              <a:gd name="connsiteX4" fmla="*/ 0 w 1524000"/>
              <a:gd name="connsiteY4" fmla="*/ 0 h 72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728980">
                <a:moveTo>
                  <a:pt x="0" y="0"/>
                </a:moveTo>
                <a:lnTo>
                  <a:pt x="1524000" y="0"/>
                </a:lnTo>
                <a:lnTo>
                  <a:pt x="1524000" y="728980"/>
                </a:lnTo>
                <a:lnTo>
                  <a:pt x="0" y="7289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rgbClr val="DDDDD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 algn="ctr">
              <a:defRPr/>
            </a:pPr>
            <a:r>
              <a:rPr lang="zh-CN" altLang="en-US" sz="1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显示当前用户名称</a:t>
            </a:r>
          </a:p>
        </p:txBody>
      </p:sp>
      <p:sp>
        <p:nvSpPr>
          <p:cNvPr id="52" name="斜线4"/>
          <p:cNvSpPr/>
          <p:nvPr/>
        </p:nvSpPr>
        <p:spPr bwMode="auto">
          <a:xfrm rot="5400000">
            <a:off x="4537067" y="4316100"/>
            <a:ext cx="927100" cy="1524183"/>
          </a:xfrm>
          <a:prstGeom prst="line">
            <a:avLst/>
          </a:prstGeom>
          <a:gradFill>
            <a:gsLst>
              <a:gs pos="100000">
                <a:schemeClr val="accent5">
                  <a:lumMod val="20000"/>
                  <a:lumOff val="80000"/>
                </a:schemeClr>
              </a:gs>
              <a:gs pos="51657">
                <a:schemeClr val="accent6"/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9525">
            <a:solidFill>
              <a:srgbClr val="C00000"/>
            </a:solidFill>
            <a:round/>
          </a:ln>
          <a:effectLst/>
        </p:spPr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132715" y="620395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遇到问题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10019030" y="519430"/>
            <a:ext cx="1548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电子商务（李挽波）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  <p:bldLst>
      <p:bldP spid="5" grpId="0"/>
      <p:bldP spid="3" grpId="0" bldLvl="0" animBg="1"/>
      <p:bldP spid="39" grpId="0" bldLvl="0" animBg="1"/>
      <p:bldP spid="43" grpId="0" bldLvl="0" animBg="1"/>
      <p:bldP spid="47" grpId="0" bldLvl="0" animBg="1"/>
      <p:bldP spid="51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3"/>
          <p:cNvSpPr/>
          <p:nvPr/>
        </p:nvSpPr>
        <p:spPr bwMode="auto">
          <a:xfrm rot="7873550">
            <a:off x="5522442" y="4237839"/>
            <a:ext cx="1211262" cy="1208087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414455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47" name="Arc 4"/>
          <p:cNvSpPr/>
          <p:nvPr/>
        </p:nvSpPr>
        <p:spPr bwMode="auto">
          <a:xfrm rot="3306815">
            <a:off x="6486835" y="3409124"/>
            <a:ext cx="1276980" cy="1273634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414455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48" name="Arc 5"/>
          <p:cNvSpPr/>
          <p:nvPr/>
        </p:nvSpPr>
        <p:spPr bwMode="auto">
          <a:xfrm rot="11977892">
            <a:off x="4514379" y="3590139"/>
            <a:ext cx="1211262" cy="1208088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414455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grpSp>
        <p:nvGrpSpPr>
          <p:cNvPr id="49" name="Group 6"/>
          <p:cNvGrpSpPr/>
          <p:nvPr/>
        </p:nvGrpSpPr>
        <p:grpSpPr bwMode="auto">
          <a:xfrm>
            <a:off x="4587404" y="2005839"/>
            <a:ext cx="3022600" cy="3022600"/>
            <a:chOff x="3923" y="1888"/>
            <a:chExt cx="1406" cy="1406"/>
          </a:xfrm>
        </p:grpSpPr>
        <p:sp>
          <p:nvSpPr>
            <p:cNvPr id="149" name="Line 7"/>
            <p:cNvSpPr>
              <a:spLocks noChangeShapeType="1"/>
            </p:cNvSpPr>
            <p:nvPr/>
          </p:nvSpPr>
          <p:spPr bwMode="auto">
            <a:xfrm flipH="1">
              <a:off x="4150" y="1888"/>
              <a:ext cx="499" cy="1406"/>
            </a:xfrm>
            <a:prstGeom prst="line">
              <a:avLst/>
            </a:prstGeom>
            <a:noFill/>
            <a:ln w="38100">
              <a:solidFill>
                <a:srgbClr val="414455"/>
              </a:solidFill>
              <a:rou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0" name="Line 8"/>
            <p:cNvSpPr>
              <a:spLocks noChangeShapeType="1"/>
            </p:cNvSpPr>
            <p:nvPr/>
          </p:nvSpPr>
          <p:spPr bwMode="auto">
            <a:xfrm>
              <a:off x="4649" y="1888"/>
              <a:ext cx="454" cy="1406"/>
            </a:xfrm>
            <a:prstGeom prst="line">
              <a:avLst/>
            </a:prstGeom>
            <a:noFill/>
            <a:ln w="38100">
              <a:solidFill>
                <a:srgbClr val="414455"/>
              </a:solidFill>
              <a:rou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1" name="Line 9"/>
            <p:cNvSpPr>
              <a:spLocks noChangeShapeType="1"/>
            </p:cNvSpPr>
            <p:nvPr/>
          </p:nvSpPr>
          <p:spPr bwMode="auto">
            <a:xfrm flipH="1">
              <a:off x="4150" y="2432"/>
              <a:ext cx="1179" cy="862"/>
            </a:xfrm>
            <a:prstGeom prst="line">
              <a:avLst/>
            </a:prstGeom>
            <a:noFill/>
            <a:ln w="38100">
              <a:solidFill>
                <a:srgbClr val="414455"/>
              </a:solidFill>
              <a:rou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2" name="Line 10"/>
            <p:cNvSpPr>
              <a:spLocks noChangeShapeType="1"/>
            </p:cNvSpPr>
            <p:nvPr/>
          </p:nvSpPr>
          <p:spPr bwMode="auto">
            <a:xfrm>
              <a:off x="3923" y="2432"/>
              <a:ext cx="1180" cy="862"/>
            </a:xfrm>
            <a:prstGeom prst="line">
              <a:avLst/>
            </a:prstGeom>
            <a:noFill/>
            <a:ln w="38100">
              <a:solidFill>
                <a:srgbClr val="414455"/>
              </a:solidFill>
              <a:rou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3" name="Line 11"/>
            <p:cNvSpPr>
              <a:spLocks noChangeShapeType="1"/>
            </p:cNvSpPr>
            <p:nvPr/>
          </p:nvSpPr>
          <p:spPr bwMode="auto">
            <a:xfrm flipV="1">
              <a:off x="3923" y="2432"/>
              <a:ext cx="1391" cy="0"/>
            </a:xfrm>
            <a:prstGeom prst="line">
              <a:avLst/>
            </a:prstGeom>
            <a:noFill/>
            <a:ln w="38100">
              <a:solidFill>
                <a:srgbClr val="414455"/>
              </a:solidFill>
              <a:rou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Arc 12"/>
          <p:cNvSpPr/>
          <p:nvPr/>
        </p:nvSpPr>
        <p:spPr bwMode="auto">
          <a:xfrm rot="16542568">
            <a:off x="4728692" y="2104239"/>
            <a:ext cx="1211262" cy="1208087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414455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102" name="Oval 68"/>
          <p:cNvSpPr>
            <a:spLocks noChangeArrowheads="1"/>
          </p:cNvSpPr>
          <p:nvPr/>
        </p:nvSpPr>
        <p:spPr bwMode="gray">
          <a:xfrm>
            <a:off x="7106766" y="2811616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Arc 98"/>
          <p:cNvSpPr/>
          <p:nvPr/>
        </p:nvSpPr>
        <p:spPr bwMode="auto">
          <a:xfrm rot="21229832">
            <a:off x="6243166" y="2094714"/>
            <a:ext cx="1211263" cy="1208088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414455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171" name="Oval 68"/>
          <p:cNvSpPr>
            <a:spLocks noChangeArrowheads="1"/>
          </p:cNvSpPr>
          <p:nvPr/>
        </p:nvSpPr>
        <p:spPr bwMode="gray">
          <a:xfrm>
            <a:off x="5629935" y="1611616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Oval 68"/>
          <p:cNvSpPr>
            <a:spLocks noChangeArrowheads="1"/>
          </p:cNvSpPr>
          <p:nvPr/>
        </p:nvSpPr>
        <p:spPr bwMode="gray">
          <a:xfrm>
            <a:off x="6665178" y="4565294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Oval 68"/>
          <p:cNvSpPr>
            <a:spLocks noChangeArrowheads="1"/>
          </p:cNvSpPr>
          <p:nvPr/>
        </p:nvSpPr>
        <p:spPr bwMode="gray">
          <a:xfrm>
            <a:off x="4691513" y="4565294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Oval 68"/>
          <p:cNvSpPr>
            <a:spLocks noChangeArrowheads="1"/>
          </p:cNvSpPr>
          <p:nvPr/>
        </p:nvSpPr>
        <p:spPr bwMode="gray">
          <a:xfrm>
            <a:off x="4074115" y="2811616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165823" y="1473348"/>
            <a:ext cx="2448272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调用数据库中图片的数据信息，将图片显示在页面上。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7199884" y="111681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显示图片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8327454" y="3050857"/>
            <a:ext cx="244827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通过商品的名称进行模糊查询，若查询输入为空，则显示全部产品。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8615515" y="2694320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7822271" y="4872701"/>
            <a:ext cx="2448272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定义页面显示数据条数时，使用</a:t>
            </a: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@</a:t>
            </a:r>
            <a:r>
              <a:rPr 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RequestParam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赋初始值为</a:t>
            </a: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，所以每页显示三条产品信息。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119857" y="4516164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399155" y="5125085"/>
            <a:ext cx="129222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按照主键删除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3814724" y="4642529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2000" b="1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625388" y="3158142"/>
            <a:ext cx="2448272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修改当前用户信息以及修改密码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3123759" y="2694290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</a:p>
        </p:txBody>
      </p:sp>
      <p:sp>
        <p:nvSpPr>
          <p:cNvPr id="3" name="AutoShape 12"/>
          <p:cNvSpPr>
            <a:spLocks noChangeArrowheads="1"/>
          </p:cNvSpPr>
          <p:nvPr/>
        </p:nvSpPr>
        <p:spPr bwMode="auto">
          <a:xfrm>
            <a:off x="972820" y="744220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4" name="流程图: 离页连接符 3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4"/>
          <p:cNvSpPr txBox="1"/>
          <p:nvPr/>
        </p:nvSpPr>
        <p:spPr>
          <a:xfrm>
            <a:off x="10019030" y="519430"/>
            <a:ext cx="1548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电子商务（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李挽波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46" grpId="0" bldLvl="0" animBg="1"/>
      <p:bldP spid="47" grpId="0" bldLvl="0" animBg="1"/>
      <p:bldP spid="48" grpId="0" bldLvl="0" animBg="1"/>
      <p:bldP spid="50" grpId="0" bldLvl="0" animBg="1"/>
      <p:bldP spid="102" grpId="0" bldLvl="0" animBg="1"/>
      <p:bldP spid="56" grpId="0" bldLvl="0" animBg="1"/>
      <p:bldP spid="171" grpId="0" bldLvl="0" animBg="1"/>
      <p:bldP spid="172" grpId="0" bldLvl="0" animBg="1"/>
      <p:bldP spid="173" grpId="0" bldLvl="0" animBg="1"/>
      <p:bldP spid="174" grpId="0" bldLvl="0" animBg="1"/>
      <p:bldP spid="176" grpId="0"/>
      <p:bldP spid="176" grpId="1"/>
      <p:bldP spid="177" grpId="0"/>
      <p:bldP spid="178" grpId="0"/>
      <p:bldP spid="178" grpId="1"/>
      <p:bldP spid="179" grpId="0"/>
      <p:bldP spid="180" grpId="0"/>
      <p:bldP spid="180" grpId="1"/>
      <p:bldP spid="181" grpId="0"/>
      <p:bldP spid="182" grpId="0"/>
      <p:bldP spid="182" grpId="1"/>
      <p:bldP spid="183" grpId="0"/>
      <p:bldP spid="184" grpId="0"/>
      <p:bldP spid="184" grpId="1"/>
      <p:bldP spid="18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AS)FOU1(BYV5OZCZDG)F%NU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815" y="528320"/>
            <a:ext cx="8613140" cy="541909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9191625" y="1532890"/>
            <a:ext cx="2520315" cy="12172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利用了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取登陆时的用户名，在网页上用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调用登陆时的用户名。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9251315" y="3604260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switch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语句显示不同状态时的商品。删除时用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自动传值。</a:t>
            </a: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H="1">
            <a:off x="7823200" y="4144645"/>
            <a:ext cx="1428115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1"/>
          </p:cNvCxnSpPr>
          <p:nvPr/>
        </p:nvCxnSpPr>
        <p:spPr>
          <a:xfrm flipH="1">
            <a:off x="1990725" y="2141855"/>
            <a:ext cx="7200900" cy="930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"/>
          <p:cNvSpPr txBox="1"/>
          <p:nvPr/>
        </p:nvSpPr>
        <p:spPr>
          <a:xfrm>
            <a:off x="10019030" y="519430"/>
            <a:ext cx="1548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电子商务（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李挽波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ZDXH4FOPF3LU%)O%~4MP~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" y="719455"/>
            <a:ext cx="8558530" cy="5419090"/>
          </a:xfrm>
          <a:prstGeom prst="rect">
            <a:avLst/>
          </a:prstGeom>
        </p:spPr>
      </p:pic>
      <p:cxnSp>
        <p:nvCxnSpPr>
          <p:cNvPr id="83" name="直接连接符 82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流程图: 离页连接符 83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>
            <a:stCxn id="7" idx="1"/>
          </p:cNvCxnSpPr>
          <p:nvPr/>
        </p:nvCxnSpPr>
        <p:spPr>
          <a:xfrm flipH="1" flipV="1">
            <a:off x="3684270" y="2064385"/>
            <a:ext cx="5621655" cy="617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6" idx="1"/>
          </p:cNvCxnSpPr>
          <p:nvPr/>
        </p:nvCxnSpPr>
        <p:spPr>
          <a:xfrm flipH="1" flipV="1">
            <a:off x="3503295" y="4869180"/>
            <a:ext cx="588454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9305925" y="2141220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修改</a:t>
            </a:r>
            <a:r>
              <a:rPr lang="en-US" altLang="zh-CN">
                <a:solidFill>
                  <a:schemeClr val="tx1"/>
                </a:solidFill>
              </a:rPr>
              <a:t>xml</a:t>
            </a:r>
            <a:r>
              <a:rPr lang="zh-CN" altLang="en-US">
                <a:solidFill>
                  <a:schemeClr val="tx1"/>
                </a:solidFill>
              </a:rPr>
              <a:t>文件，通过产品名称进行模糊查询。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9387840" y="4336415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调用数据库中图片信息，将图片显示在页面上。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19030" y="519430"/>
            <a:ext cx="1548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电子商务（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李挽波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84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Z@R$7L9QXVN16YW[]O`OYX1_WPS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0" y="756285"/>
            <a:ext cx="5962650" cy="471424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流程图: 离页连接符 3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1241525" y="1674654"/>
            <a:ext cx="2193925" cy="3895725"/>
          </a:xfrm>
          <a:prstGeom prst="roundRect">
            <a:avLst>
              <a:gd name="adj" fmla="val 2375"/>
            </a:avLst>
          </a:prstGeom>
          <a:noFill/>
          <a:ln w="9525">
            <a:noFill/>
            <a:round/>
          </a:ln>
          <a:effectLst>
            <a:prstShdw prst="shdw17" dist="17961" dir="2700000">
              <a:sysClr val="window" lastClr="FFFFFF">
                <a:gamma/>
                <a:shade val="60000"/>
                <a:invGamma/>
              </a:sysClr>
            </a:prst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5159375" y="2131695"/>
            <a:ext cx="3573780" cy="1584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8733155" y="1674495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用</a:t>
            </a:r>
            <a:r>
              <a:rPr lang="en-US" altLang="zh-CN">
                <a:solidFill>
                  <a:schemeClr val="tx1"/>
                </a:solidFill>
              </a:rPr>
              <a:t>session</a:t>
            </a:r>
            <a:r>
              <a:rPr lang="zh-CN" altLang="en-US">
                <a:solidFill>
                  <a:schemeClr val="tx1"/>
                </a:solidFill>
              </a:rPr>
              <a:t>取登录时的手机号，根据手机号修改用户信息，用</a:t>
            </a:r>
            <a:r>
              <a:rPr lang="en-US" altLang="zh-CN">
                <a:solidFill>
                  <a:schemeClr val="tx1"/>
                </a:solidFill>
              </a:rPr>
              <a:t>check</a:t>
            </a:r>
            <a:r>
              <a:rPr lang="zh-CN" altLang="en-US">
                <a:solidFill>
                  <a:schemeClr val="tx1"/>
                </a:solidFill>
              </a:rPr>
              <a:t>选择男女。</a:t>
            </a:r>
          </a:p>
        </p:txBody>
      </p:sp>
      <p:sp>
        <p:nvSpPr>
          <p:cNvPr id="10" name="TextBox 4"/>
          <p:cNvSpPr txBox="1"/>
          <p:nvPr/>
        </p:nvSpPr>
        <p:spPr>
          <a:xfrm>
            <a:off x="10019030" y="519430"/>
            <a:ext cx="1548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电子商务（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李挽波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0~MBV3~LJAOWOMF)5TZR5J_WPS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" y="673100"/>
            <a:ext cx="7091045" cy="4832985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5375275" y="2780665"/>
            <a:ext cx="3321685" cy="1348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8696960" y="3585845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用</a:t>
            </a:r>
            <a:r>
              <a:rPr lang="en-US" altLang="zh-CN">
                <a:solidFill>
                  <a:schemeClr val="tx1"/>
                </a:solidFill>
              </a:rPr>
              <a:t>session</a:t>
            </a:r>
            <a:r>
              <a:rPr lang="zh-CN" altLang="en-US">
                <a:solidFill>
                  <a:schemeClr val="tx1"/>
                </a:solidFill>
              </a:rPr>
              <a:t>取登陆时的手机号，判断手机号是否相等，修改用户密码。</a:t>
            </a:r>
          </a:p>
        </p:txBody>
      </p:sp>
      <p:sp>
        <p:nvSpPr>
          <p:cNvPr id="10" name="TextBox 4"/>
          <p:cNvSpPr txBox="1"/>
          <p:nvPr/>
        </p:nvSpPr>
        <p:spPr>
          <a:xfrm>
            <a:off x="10019030" y="519430"/>
            <a:ext cx="1548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电子商务（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李挽波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-36513" y="1887493"/>
            <a:ext cx="4204499" cy="4906984"/>
            <a:chOff x="-36513" y="1887493"/>
            <a:chExt cx="4204499" cy="4906984"/>
          </a:xfrm>
        </p:grpSpPr>
        <p:sp>
          <p:nvSpPr>
            <p:cNvPr id="6" name="Line 29"/>
            <p:cNvSpPr>
              <a:spLocks noChangeShapeType="1"/>
            </p:cNvSpPr>
            <p:nvPr/>
          </p:nvSpPr>
          <p:spPr bwMode="gray">
            <a:xfrm flipH="1">
              <a:off x="2814" y="6365566"/>
              <a:ext cx="3036678" cy="246217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" name="Line 30"/>
            <p:cNvSpPr>
              <a:spLocks noChangeShapeType="1"/>
            </p:cNvSpPr>
            <p:nvPr/>
          </p:nvSpPr>
          <p:spPr bwMode="gray">
            <a:xfrm flipH="1">
              <a:off x="2814" y="3739251"/>
              <a:ext cx="656579" cy="2872533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" name="Line 34"/>
            <p:cNvSpPr>
              <a:spLocks noChangeShapeType="1"/>
            </p:cNvSpPr>
            <p:nvPr/>
          </p:nvSpPr>
          <p:spPr bwMode="gray">
            <a:xfrm flipH="1">
              <a:off x="2814" y="3511842"/>
              <a:ext cx="1793624" cy="3099940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gray">
            <a:xfrm flipH="1">
              <a:off x="2814" y="5375568"/>
              <a:ext cx="3118750" cy="1236215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3" name="Line 36"/>
            <p:cNvSpPr>
              <a:spLocks noChangeShapeType="1"/>
            </p:cNvSpPr>
            <p:nvPr/>
          </p:nvSpPr>
          <p:spPr bwMode="gray">
            <a:xfrm flipH="1">
              <a:off x="2814" y="1887493"/>
              <a:ext cx="2010772" cy="4724290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4" name="Line 37"/>
            <p:cNvSpPr>
              <a:spLocks noChangeShapeType="1"/>
            </p:cNvSpPr>
            <p:nvPr/>
          </p:nvSpPr>
          <p:spPr bwMode="gray">
            <a:xfrm flipH="1">
              <a:off x="2814" y="3316921"/>
              <a:ext cx="2487819" cy="3294862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gray">
            <a:xfrm flipH="1">
              <a:off x="2814" y="4681373"/>
              <a:ext cx="3065745" cy="1930410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gray">
            <a:xfrm flipH="1">
              <a:off x="2814" y="5808158"/>
              <a:ext cx="4165172" cy="803625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gray">
            <a:xfrm flipH="1">
              <a:off x="-36513" y="4250234"/>
              <a:ext cx="2708447" cy="2544243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31"/>
          <p:cNvSpPr>
            <a:spLocks noChangeArrowheads="1"/>
          </p:cNvSpPr>
          <p:nvPr/>
        </p:nvSpPr>
        <p:spPr bwMode="gray">
          <a:xfrm>
            <a:off x="1796438" y="3287853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" name="AutoShape 32"/>
          <p:cNvSpPr>
            <a:spLocks noChangeArrowheads="1"/>
          </p:cNvSpPr>
          <p:nvPr/>
        </p:nvSpPr>
        <p:spPr bwMode="gray">
          <a:xfrm>
            <a:off x="2629129" y="4067539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" name="AutoShape 33"/>
          <p:cNvSpPr>
            <a:spLocks noChangeArrowheads="1"/>
          </p:cNvSpPr>
          <p:nvPr/>
        </p:nvSpPr>
        <p:spPr bwMode="gray">
          <a:xfrm>
            <a:off x="3135242" y="5213133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617" y="4551130"/>
            <a:ext cx="2351177" cy="2306870"/>
            <a:chOff x="2617" y="4551130"/>
            <a:chExt cx="2351177" cy="2306870"/>
          </a:xfrm>
        </p:grpSpPr>
        <p:sp>
          <p:nvSpPr>
            <p:cNvPr id="34" name="Arc 43"/>
            <p:cNvSpPr/>
            <p:nvPr/>
          </p:nvSpPr>
          <p:spPr bwMode="gray">
            <a:xfrm>
              <a:off x="2617" y="4551130"/>
              <a:ext cx="2351177" cy="230687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14455"/>
            </a:solidFill>
            <a:ln w="76200">
              <a:solidFill>
                <a:srgbClr val="E8E8E6"/>
              </a:solidFill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45"/>
            <p:cNvSpPr txBox="1">
              <a:spLocks noChangeArrowheads="1"/>
            </p:cNvSpPr>
            <p:nvPr/>
          </p:nvSpPr>
          <p:spPr bwMode="gray">
            <a:xfrm>
              <a:off x="102992" y="5646057"/>
              <a:ext cx="1401860" cy="3987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存在不足</a:t>
              </a:r>
            </a:p>
          </p:txBody>
        </p:sp>
      </p:grpSp>
      <p:sp>
        <p:nvSpPr>
          <p:cNvPr id="22" name="AutoShape 50"/>
          <p:cNvSpPr>
            <a:spLocks noChangeArrowheads="1"/>
          </p:cNvSpPr>
          <p:nvPr/>
        </p:nvSpPr>
        <p:spPr bwMode="gray">
          <a:xfrm>
            <a:off x="4123530" y="5387537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6" name="AutoShape 55"/>
          <p:cNvSpPr>
            <a:spLocks noChangeArrowheads="1"/>
          </p:cNvSpPr>
          <p:nvPr/>
        </p:nvSpPr>
        <p:spPr bwMode="gray">
          <a:xfrm>
            <a:off x="1828924" y="1309567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gray">
          <a:xfrm>
            <a:off x="2352135" y="2780030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8" name="AutoShape 57"/>
          <p:cNvSpPr>
            <a:spLocks noChangeArrowheads="1"/>
          </p:cNvSpPr>
          <p:nvPr/>
        </p:nvSpPr>
        <p:spPr bwMode="gray">
          <a:xfrm>
            <a:off x="2993326" y="4192358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9" name="AutoShape 58"/>
          <p:cNvSpPr>
            <a:spLocks noChangeArrowheads="1"/>
          </p:cNvSpPr>
          <p:nvPr/>
        </p:nvSpPr>
        <p:spPr bwMode="gray">
          <a:xfrm>
            <a:off x="633747" y="3491324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0" name="AutoShape 59"/>
          <p:cNvSpPr>
            <a:spLocks noChangeArrowheads="1"/>
          </p:cNvSpPr>
          <p:nvPr/>
        </p:nvSpPr>
        <p:spPr bwMode="gray">
          <a:xfrm>
            <a:off x="3065139" y="6256136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72011" y="1152787"/>
            <a:ext cx="5904656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由于时间和自身技术问题，该项目的部分功能没有完善。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58350" y="2623250"/>
            <a:ext cx="5904656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产品的支付状态只能在数据库中手动更改，不能实时更新。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34966" y="4035578"/>
            <a:ext cx="5904656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在我的订单页面用户的头像以及产品的图片不能显示。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87094" y="5335395"/>
            <a:ext cx="5904656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产品的时间戳不能实时更新，只能以数据库中的时间来显示。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9030" y="519430"/>
            <a:ext cx="1548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电子商务（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李挽波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3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64"/>
          <p:cNvSpPr>
            <a:spLocks noChangeArrowheads="1"/>
          </p:cNvSpPr>
          <p:nvPr/>
        </p:nvSpPr>
        <p:spPr bwMode="auto">
          <a:xfrm>
            <a:off x="1453427" y="1544673"/>
            <a:ext cx="1365606" cy="1365044"/>
          </a:xfrm>
          <a:prstGeom prst="ellipse">
            <a:avLst/>
          </a:prstGeom>
          <a:solidFill>
            <a:srgbClr val="414455"/>
          </a:solidFill>
          <a:ln w="190500" cap="sq" cmpd="sng">
            <a:noFill/>
            <a:round/>
          </a:ln>
        </p:spPr>
        <p:txBody>
          <a:bodyPr anchor="ctr"/>
          <a:lstStyle/>
          <a:p>
            <a:pPr algn="ctr"/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收获</a:t>
            </a:r>
            <a:r>
              <a:rPr lang="en-US" altLang="zh-CN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endParaRPr lang="zh-CN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8263" y="1837581"/>
            <a:ext cx="6303962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语句运用更加熟练，并且掌握了在</a:t>
            </a:r>
            <a:r>
              <a:rPr lang="en-US" altLang="zh-CN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中写入</a:t>
            </a:r>
            <a:r>
              <a:rPr lang="en-US" altLang="zh-CN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语句。使用</a:t>
            </a:r>
            <a:r>
              <a:rPr lang="en-US" altLang="zh-CN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连接数据库。</a:t>
            </a:r>
          </a:p>
          <a:p>
            <a:pPr>
              <a:lnSpc>
                <a:spcPct val="130000"/>
              </a:lnSpc>
            </a:pPr>
            <a:endParaRPr lang="zh-CN" altLang="en-US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061980" y="1544872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64"/>
          <p:cNvSpPr>
            <a:spLocks noChangeArrowheads="1"/>
          </p:cNvSpPr>
          <p:nvPr/>
        </p:nvSpPr>
        <p:spPr bwMode="auto">
          <a:xfrm>
            <a:off x="9731419" y="3869341"/>
            <a:ext cx="1365606" cy="1365044"/>
          </a:xfrm>
          <a:prstGeom prst="ellipse">
            <a:avLst/>
          </a:prstGeom>
          <a:solidFill>
            <a:srgbClr val="414455"/>
          </a:solidFill>
          <a:ln w="190500" cap="sq" cmpd="sng">
            <a:noFill/>
            <a:round/>
          </a:ln>
        </p:spPr>
        <p:txBody>
          <a:bodyPr anchor="ctr"/>
          <a:lstStyle/>
          <a:p>
            <a:pPr algn="ctr"/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收获</a:t>
            </a:r>
            <a:r>
              <a:rPr lang="en-US" altLang="zh-CN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zh-CN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8263" y="4063824"/>
            <a:ext cx="6303962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该项目运用了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，使网页实现异步更新，可以在不重新加载整个网页的情况下，对网页的某部分进行更新。使用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表示，使用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来绑定和调用。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9551590" y="3966060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/>
          <p:nvPr/>
        </p:nvSpPr>
        <p:spPr>
          <a:xfrm>
            <a:off x="10019030" y="519430"/>
            <a:ext cx="1548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电子商务（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李挽波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3" grpId="0" bldLvl="0" animBg="1"/>
      <p:bldP spid="5" grpId="0" bldLvl="0" animBg="1"/>
      <p:bldP spid="5" grpId="1" bldLvl="0" animBg="1"/>
      <p:bldP spid="6" grpId="0"/>
      <p:bldP spid="6" grpId="1"/>
      <p:bldP spid="11" grpId="0" bldLvl="0" animBg="1"/>
      <p:bldP spid="11" grpId="1" bldLvl="0" animBg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0432" y="6206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需求简介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64"/>
          <p:cNvSpPr>
            <a:spLocks noChangeArrowheads="1"/>
          </p:cNvSpPr>
          <p:nvPr/>
        </p:nvSpPr>
        <p:spPr bwMode="auto">
          <a:xfrm>
            <a:off x="1238797" y="1020163"/>
            <a:ext cx="1365606" cy="1365044"/>
          </a:xfrm>
          <a:prstGeom prst="ellipse">
            <a:avLst/>
          </a:prstGeom>
          <a:solidFill>
            <a:srgbClr val="414455"/>
          </a:solidFill>
          <a:ln w="190500" cap="sq" cmpd="sng">
            <a:noFill/>
            <a:round/>
          </a:ln>
        </p:spPr>
        <p:txBody>
          <a:bodyPr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endParaRPr lang="zh-CN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2749" y="1090836"/>
            <a:ext cx="6303962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信达项目销售电影资源，适应现在形势的市场需求。通过对市场需求的分析，来对本产品进行一系列的改进完善，从而对本项目进行更好的发展，为现在的电影销售资源提供更便捷的服务。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45775" y="1052747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64"/>
          <p:cNvSpPr>
            <a:spLocks noChangeArrowheads="1"/>
          </p:cNvSpPr>
          <p:nvPr/>
        </p:nvSpPr>
        <p:spPr bwMode="auto">
          <a:xfrm>
            <a:off x="9767614" y="2624106"/>
            <a:ext cx="1365606" cy="1365044"/>
          </a:xfrm>
          <a:prstGeom prst="ellipse">
            <a:avLst/>
          </a:prstGeom>
          <a:solidFill>
            <a:srgbClr val="414455"/>
          </a:solidFill>
          <a:ln w="190500" cap="sq" cmpd="sng">
            <a:noFill/>
            <a:round/>
          </a:ln>
        </p:spPr>
        <p:txBody>
          <a:bodyPr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zh-CN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551590" y="2698600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42878" y="2708920"/>
            <a:ext cx="6303962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由于本产品正处于研发和思考阶段，许多想法还考虑不周全，技术也不够成熟，网站构建也不够完善，人员组织和资源的更新也不够完美，问题相对较多，希望在以后的日子逐渐得到改善。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d:\Documents\Tencent Files\1757950377\Image\C2C\9FA7AD17612B2E24F2BB2A0E0948B842.png"/>
          <p:cNvPicPr>
            <a:picLocks noChangeAspect="1" noChangeArrowheads="1"/>
          </p:cNvPicPr>
          <p:nvPr/>
        </p:nvPicPr>
        <p:blipFill>
          <a:blip r:embed="rId3" cstate="print"/>
          <a:srcRect b="13038"/>
          <a:stretch>
            <a:fillRect/>
          </a:stretch>
        </p:blipFill>
        <p:spPr bwMode="auto">
          <a:xfrm>
            <a:off x="2783205" y="5150485"/>
            <a:ext cx="6552565" cy="935990"/>
          </a:xfrm>
          <a:prstGeom prst="rect">
            <a:avLst/>
          </a:prstGeom>
          <a:noFill/>
        </p:spPr>
      </p:pic>
      <p:cxnSp>
        <p:nvCxnSpPr>
          <p:cNvPr id="17" name="直接连接符 16"/>
          <p:cNvCxnSpPr/>
          <p:nvPr/>
        </p:nvCxnSpPr>
        <p:spPr>
          <a:xfrm>
            <a:off x="0" y="4437112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离页连接符 17"/>
          <p:cNvSpPr/>
          <p:nvPr/>
        </p:nvSpPr>
        <p:spPr>
          <a:xfrm>
            <a:off x="10055646" y="429309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系统架构图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3" grpId="0" bldLvl="0" animBg="1"/>
      <p:bldP spid="4" grpId="0"/>
      <p:bldP spid="5" grpId="0" bldLvl="0" animBg="1"/>
      <p:bldP spid="5" grpId="1" bldLvl="0" animBg="1"/>
      <p:bldP spid="6" grpId="0"/>
      <p:bldP spid="6" grpId="1"/>
      <p:bldP spid="11" grpId="0" bldLvl="0" animBg="1"/>
      <p:bldP spid="11" grpId="1" bldLvl="0" animBg="1"/>
      <p:bldP spid="15" grpId="0"/>
      <p:bldP spid="15" grpId="1"/>
      <p:bldP spid="18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147744" y="1931512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84146" y="3367890"/>
              <a:ext cx="413685" cy="5775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64" y="1916832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032873" y="2016171"/>
            <a:ext cx="180975" cy="2796989"/>
            <a:chOff x="6032873" y="1880798"/>
            <a:chExt cx="180975" cy="2796989"/>
          </a:xfrm>
        </p:grpSpPr>
        <p:sp>
          <p:nvSpPr>
            <p:cNvPr id="3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68991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7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1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2" name="椭圆 11"/>
            <p:cNvSpPr>
              <a:spLocks noChangeArrowheads="1"/>
            </p:cNvSpPr>
            <p:nvPr/>
          </p:nvSpPr>
          <p:spPr bwMode="auto">
            <a:xfrm>
              <a:off x="6032873" y="4497743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6383238" y="1906138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服务商功能树形图</a:t>
            </a:r>
          </a:p>
        </p:txBody>
      </p:sp>
      <p:sp>
        <p:nvSpPr>
          <p:cNvPr id="9" name="TextBox 64"/>
          <p:cNvSpPr txBox="1"/>
          <p:nvPr/>
        </p:nvSpPr>
        <p:spPr>
          <a:xfrm>
            <a:off x="6383238" y="2529596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模块在项目中的作用及亮点</a:t>
            </a:r>
          </a:p>
        </p:txBody>
      </p:sp>
      <p:sp>
        <p:nvSpPr>
          <p:cNvPr id="10" name="TextBox 65"/>
          <p:cNvSpPr txBox="1"/>
          <p:nvPr/>
        </p:nvSpPr>
        <p:spPr>
          <a:xfrm>
            <a:off x="6383238" y="3183832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项目中遇到的问题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83238" y="3838069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各部分功能介绍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83238" y="4479503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存在不足及收获</a:t>
            </a:r>
          </a:p>
        </p:txBody>
      </p:sp>
      <p:sp>
        <p:nvSpPr>
          <p:cNvPr id="11" name="TextBox 37"/>
          <p:cNvSpPr txBox="1"/>
          <p:nvPr/>
        </p:nvSpPr>
        <p:spPr>
          <a:xfrm>
            <a:off x="2047813" y="4232113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服务商系统</a:t>
            </a:r>
          </a:p>
        </p:txBody>
      </p:sp>
      <p:sp>
        <p:nvSpPr>
          <p:cNvPr id="5" name="TextBox 37"/>
          <p:cNvSpPr txBox="1"/>
          <p:nvPr/>
        </p:nvSpPr>
        <p:spPr>
          <a:xfrm>
            <a:off x="1412813" y="5099523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开发人员：陈烨，王超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8" grpId="0"/>
      <p:bldP spid="8" grpId="1"/>
      <p:bldP spid="9" grpId="0"/>
      <p:bldP spid="9" grpId="1"/>
      <p:bldP spid="10" grpId="0"/>
      <p:bldP spid="10" grpId="1"/>
      <p:bldP spid="67" grpId="0"/>
      <p:bldP spid="67" grpId="1"/>
      <p:bldP spid="74" grpId="0"/>
      <p:bldP spid="74" grpId="1"/>
      <p:bldP spid="11" grpId="0"/>
      <p:bldP spid="11" grpId="1"/>
      <p:bldP spid="11" grpId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流程图: 离页连接符 7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  <a:endParaRPr lang="zh-CN" altLang="en-US" sz="2000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892810" y="721995"/>
            <a:ext cx="292290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服务商功能树形图</a:t>
            </a:r>
          </a:p>
        </p:txBody>
      </p:sp>
      <p:graphicFrame>
        <p:nvGraphicFramePr>
          <p:cNvPr id="2" name="对象 -2147482623"/>
          <p:cNvGraphicFramePr>
            <a:graphicFrameLocks/>
          </p:cNvGraphicFramePr>
          <p:nvPr/>
        </p:nvGraphicFramePr>
        <p:xfrm>
          <a:off x="2958465" y="1502410"/>
          <a:ext cx="6847840" cy="4728845"/>
        </p:xfrm>
        <a:graphic>
          <a:graphicData uri="http://schemas.openxmlformats.org/presentationml/2006/ole">
            <p:oleObj spid="_x0000_s51201" r:id="rId3" imgW="8200980" imgH="5991315" progId="Visio.Drawing.15">
              <p:embed/>
            </p:oleObj>
          </a:graphicData>
        </a:graphic>
      </p:graphicFrame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  <p:bldLst>
      <p:bldP spid="8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071370" y="3644900"/>
            <a:ext cx="7552690" cy="13398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782838" y="1278711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99700" y="549910"/>
            <a:ext cx="9518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</a:t>
            </a:r>
          </a:p>
        </p:txBody>
      </p:sp>
      <p:sp>
        <p:nvSpPr>
          <p:cNvPr id="13" name="椭圆 64"/>
          <p:cNvSpPr>
            <a:spLocks noChangeArrowheads="1"/>
          </p:cNvSpPr>
          <p:nvPr/>
        </p:nvSpPr>
        <p:spPr bwMode="auto">
          <a:xfrm>
            <a:off x="1051560" y="948690"/>
            <a:ext cx="1877695" cy="1657985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</a:ln>
        </p:spPr>
        <p:txBody>
          <a:bodyPr anchor="ctr"/>
          <a:lstStyle/>
          <a:p>
            <a:pPr algn="ctr"/>
            <a:r>
              <a:rPr lang="zh-CN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在项目中作用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43488" y="1717566"/>
            <a:ext cx="590465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服务商系统主要功能包括服务商对服务产品</a:t>
            </a:r>
            <a:r>
              <a:rPr lang="zh-CN" altLang="en-US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的添加，编辑和修改及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上下线和对服务商信息的修改功能。在整个项目中起到为电子商务模块提供服务产品的作用，可供用户浏览，购买。</a:t>
            </a:r>
          </a:p>
        </p:txBody>
      </p:sp>
      <p:sp>
        <p:nvSpPr>
          <p:cNvPr id="22" name="椭圆 64"/>
          <p:cNvSpPr>
            <a:spLocks noChangeArrowheads="1"/>
          </p:cNvSpPr>
          <p:nvPr/>
        </p:nvSpPr>
        <p:spPr bwMode="auto">
          <a:xfrm>
            <a:off x="9407525" y="3032125"/>
            <a:ext cx="1858010" cy="1657985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</a:ln>
        </p:spPr>
        <p:txBody>
          <a:bodyPr anchor="ctr"/>
          <a:lstStyle/>
          <a:p>
            <a:pPr algn="ctr"/>
            <a:r>
              <a:rPr lang="zh-CN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模块</a:t>
            </a:r>
          </a:p>
          <a:p>
            <a:pPr algn="ctr"/>
            <a:r>
              <a:rPr lang="zh-CN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亮点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55190" y="3778885"/>
            <a:ext cx="7385050" cy="260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：登录系统的三级联动：添加地址栏目中自动显示省，市，区。</a:t>
            </a: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：更换头像：将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.img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.jpg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.png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格式的图片上传进数据库中，并在网页中显示头像，实现头像的设置及更改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：服务商信息的修改：根据所登录的账号调取服务商信息数据，并对服务商信息进行修改。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27" grpId="0" bldLvl="0" animBg="1"/>
      <p:bldP spid="26" grpId="0" animBg="1"/>
      <p:bldP spid="7" grpId="0" animBg="1"/>
      <p:bldP spid="5" grpId="0"/>
      <p:bldP spid="13" grpId="0" bldLvl="0" animBg="1"/>
      <p:bldP spid="13" grpId="1" bldLvl="0" animBg="1"/>
      <p:bldP spid="16" grpId="0"/>
      <p:bldP spid="16" grpId="1"/>
      <p:bldP spid="22" grpId="0" bldLvl="0" animBg="1"/>
      <p:bldP spid="22" grpId="1" bldLvl="0" animBg="1"/>
      <p:bldP spid="23" grpId="0"/>
      <p:bldP spid="2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12"/>
          <p:cNvSpPr>
            <a:spLocks noChangeArrowheads="1"/>
          </p:cNvSpPr>
          <p:nvPr/>
        </p:nvSpPr>
        <p:spPr bwMode="auto">
          <a:xfrm>
            <a:off x="892810" y="721995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1198880" y="2484755"/>
            <a:ext cx="9648825" cy="0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0" name="文本框 99"/>
          <p:cNvSpPr txBox="1"/>
          <p:nvPr/>
        </p:nvSpPr>
        <p:spPr>
          <a:xfrm>
            <a:off x="1414145" y="2045335"/>
            <a:ext cx="88157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：三级联动部分无法传值——实体类定义存在问题，实体类型运用错误</a:t>
            </a:r>
            <a:r>
              <a:rPr lang="zh-CN" sz="1050" b="0">
                <a:latin typeface="Calibri" panose="020F0502020204030204" charset="0"/>
                <a:ea typeface="宋体" panose="02010600030101010101" pitchFamily="2" charset="-122"/>
              </a:rPr>
              <a:t>。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236980" y="3291840"/>
            <a:ext cx="9648825" cy="0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文本框 7"/>
          <p:cNvSpPr txBox="1"/>
          <p:nvPr/>
        </p:nvSpPr>
        <p:spPr>
          <a:xfrm>
            <a:off x="1414145" y="2646680"/>
            <a:ext cx="92182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Calibri" panose="020F0502020204030204" charset="0"/>
                <a:ea typeface="宋体" panose="02010600030101010101" pitchFamily="2" charset="-122"/>
              </a:rPr>
              <a:t>2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：修改的查询取不到值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——没有区分所调用数据为表单类型还是对象类型，应当根据主键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id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单独调用该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id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所对应的数据对象。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13510" y="3428365"/>
            <a:ext cx="94341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：命名时没有严格区分大小写，导致传值失败，无法找到相应对象存储到数据库或无法调用相应数据。</a:t>
            </a: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1201420" y="4139565"/>
            <a:ext cx="9648825" cy="0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1489075" y="4341495"/>
            <a:ext cx="94335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4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：用路径跳转的路径必须放到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templates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下，不用路径跳转的路径放在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static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下。当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controler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层下的路径相互访问时，需要用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ModelAndView("redirect/***")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方式进行跳转。</a:t>
            </a:r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198880" y="4986655"/>
            <a:ext cx="9648825" cy="0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（陈烨）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489075" y="5226050"/>
            <a:ext cx="93586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5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：上传服务商图片功能中，登录时使用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sessionStorage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取登录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id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时无法传值，在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html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上无法调用。</a:t>
            </a:r>
            <a:r>
              <a:rPr lang="en-US" altLang="zh-CN" b="0">
                <a:latin typeface="Calibri" panose="020F0502020204030204" charset="0"/>
                <a:ea typeface="宋体" panose="02010600030101010101" pitchFamily="2" charset="-122"/>
              </a:rPr>
              <a:t>h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tml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上调用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id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方法不对，不符合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thymeleaf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标签用法。</a:t>
            </a: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201420" y="5871210"/>
            <a:ext cx="9721215" cy="7620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7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065478" y="606847"/>
            <a:ext cx="1581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sym typeface="+mn-ea"/>
              </a:rPr>
              <a:t>服务商（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972820" y="744220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3" cstate="print"/>
          <a:srcRect l="2689" t="10719" r="1736" b="4720"/>
          <a:stretch>
            <a:fillRect/>
          </a:stretch>
        </p:blipFill>
        <p:spPr>
          <a:xfrm>
            <a:off x="808355" y="2072005"/>
            <a:ext cx="7795260" cy="4157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9251315" y="1773555"/>
            <a:ext cx="258508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编辑：首先应按主键进行异步查询，再按照该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id</a:t>
            </a:r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所调取的信息进行逐条修改。</a:t>
            </a:r>
            <a:endParaRPr lang="zh-CN" altLang="en-US" sz="1600"/>
          </a:p>
        </p:txBody>
      </p:sp>
      <p:sp>
        <p:nvSpPr>
          <p:cNvPr id="7" name="圆角矩形 6"/>
          <p:cNvSpPr/>
          <p:nvPr/>
        </p:nvSpPr>
        <p:spPr>
          <a:xfrm>
            <a:off x="9251315" y="1769745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7" idx="1"/>
          </p:cNvCxnSpPr>
          <p:nvPr/>
        </p:nvCxnSpPr>
        <p:spPr>
          <a:xfrm flipH="1">
            <a:off x="7391400" y="2310130"/>
            <a:ext cx="1859915" cy="542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7247255" y="2849880"/>
            <a:ext cx="163830" cy="866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273540" y="4825365"/>
            <a:ext cx="254063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分页：定义页面显示数据条数时，使用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@RequestRaram</a:t>
            </a:r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赋初始值为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</a:rPr>
              <a:t>3</a:t>
            </a:r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，所以每页显示三条产品信息。</a:t>
            </a:r>
            <a:endParaRPr lang="zh-CN" altLang="en-US" sz="1600"/>
          </a:p>
        </p:txBody>
      </p:sp>
      <p:sp>
        <p:nvSpPr>
          <p:cNvPr id="12" name="圆角矩形 11"/>
          <p:cNvSpPr/>
          <p:nvPr/>
        </p:nvSpPr>
        <p:spPr>
          <a:xfrm>
            <a:off x="9319895" y="4779010"/>
            <a:ext cx="2447925" cy="13684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 flipV="1">
            <a:off x="4223385" y="5445125"/>
            <a:ext cx="5092065" cy="137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3935095" y="4652645"/>
            <a:ext cx="302895" cy="790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flipH="1">
            <a:off x="9208770" y="3189605"/>
            <a:ext cx="267081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zh-CN" altLang="en-US" sz="1600"/>
              <a:t>上线下线：当商品上线时，在电子商务平台可选购商品，当商品下线时，运营商可对商品进行编辑。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9273540" y="3153410"/>
            <a:ext cx="2510155" cy="1322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7175500" y="4156710"/>
            <a:ext cx="2091690" cy="495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6815455" y="4364990"/>
            <a:ext cx="367030" cy="280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离页连接符 8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（陈烨）</a:t>
            </a:r>
            <a:endParaRPr lang="zh-CN" altLang="en-US" sz="200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4" grpId="0"/>
      <p:bldP spid="9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直接连接符 82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5"/>
          <p:cNvPicPr>
            <a:picLocks noChangeAspect="1"/>
          </p:cNvPicPr>
          <p:nvPr/>
        </p:nvPicPr>
        <p:blipFill>
          <a:blip r:embed="rId3" cstate="print"/>
          <a:srcRect l="2979" t="11040" r="1532" b="6020"/>
          <a:stretch>
            <a:fillRect/>
          </a:stretch>
        </p:blipFill>
        <p:spPr>
          <a:xfrm>
            <a:off x="1017270" y="1955800"/>
            <a:ext cx="6674485" cy="399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972820" y="744220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8624570" y="2464435"/>
            <a:ext cx="32086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查询：通过服务名称进行模糊查询，若查询输入为空，则默认跳转到总数页面。</a:t>
            </a:r>
            <a:endParaRPr lang="zh-CN" altLang="en-US" sz="1600"/>
          </a:p>
        </p:txBody>
      </p:sp>
      <p:sp>
        <p:nvSpPr>
          <p:cNvPr id="4" name="圆角矩形 3"/>
          <p:cNvSpPr/>
          <p:nvPr/>
        </p:nvSpPr>
        <p:spPr>
          <a:xfrm>
            <a:off x="8624570" y="2411095"/>
            <a:ext cx="3168650" cy="9359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 flipV="1">
            <a:off x="3215005" y="2492375"/>
            <a:ext cx="5393690" cy="207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2350770" y="2480945"/>
            <a:ext cx="881380" cy="443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846185" y="4987925"/>
            <a:ext cx="29470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添加：主键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id</a:t>
            </a:r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为必填项目，填写内容不能为空。</a:t>
            </a:r>
            <a:endParaRPr lang="zh-CN" altLang="en-US" sz="1600"/>
          </a:p>
        </p:txBody>
      </p:sp>
      <p:sp>
        <p:nvSpPr>
          <p:cNvPr id="9" name="圆角矩形 8"/>
          <p:cNvSpPr/>
          <p:nvPr/>
        </p:nvSpPr>
        <p:spPr>
          <a:xfrm>
            <a:off x="8831580" y="4940935"/>
            <a:ext cx="2781300" cy="6483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8" idx="1"/>
          </p:cNvCxnSpPr>
          <p:nvPr/>
        </p:nvCxnSpPr>
        <p:spPr>
          <a:xfrm flipH="1" flipV="1">
            <a:off x="6167120" y="4725035"/>
            <a:ext cx="2664460" cy="540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669655" y="3882390"/>
            <a:ext cx="3070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删除：按照主键删除主键对应数据信息。</a:t>
            </a: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669655" y="3844925"/>
            <a:ext cx="2943225" cy="7200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11" idx="1"/>
          </p:cNvCxnSpPr>
          <p:nvPr/>
        </p:nvCxnSpPr>
        <p:spPr>
          <a:xfrm flipH="1" flipV="1">
            <a:off x="6887210" y="4149090"/>
            <a:ext cx="1782445" cy="55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6815455" y="3932555"/>
            <a:ext cx="97790" cy="203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离页连接符 14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（陈烨）</a:t>
            </a:r>
            <a:endParaRPr lang="zh-CN" altLang="en-US" sz="200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15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1241525" y="1674654"/>
            <a:ext cx="2193925" cy="3895725"/>
          </a:xfrm>
          <a:prstGeom prst="roundRect">
            <a:avLst>
              <a:gd name="adj" fmla="val 2375"/>
            </a:avLst>
          </a:prstGeom>
          <a:noFill/>
          <a:ln w="9525">
            <a:noFill/>
            <a:round/>
          </a:ln>
          <a:effectLst>
            <a:prstShdw prst="shdw17" dist="17961" dir="2700000">
              <a:sysClr val="window" lastClr="FFFFFF">
                <a:gamma/>
                <a:shade val="60000"/>
                <a:invGamma/>
              </a:sysClr>
            </a:prst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AutoShape 12"/>
          <p:cNvSpPr>
            <a:spLocks noChangeArrowheads="1"/>
          </p:cNvSpPr>
          <p:nvPr/>
        </p:nvSpPr>
        <p:spPr bwMode="auto">
          <a:xfrm>
            <a:off x="972820" y="744220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3" cstate="print"/>
          <a:srcRect l="2460" t="11020" r="32782" b="29401"/>
          <a:stretch>
            <a:fillRect/>
          </a:stretch>
        </p:blipFill>
        <p:spPr>
          <a:xfrm>
            <a:off x="389255" y="2043430"/>
            <a:ext cx="6357620" cy="3526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4" cstate="print"/>
          <a:srcRect l="32515" t="28636" r="33930" b="30891"/>
          <a:stretch>
            <a:fillRect/>
          </a:stretch>
        </p:blipFill>
        <p:spPr>
          <a:xfrm>
            <a:off x="7781925" y="1774825"/>
            <a:ext cx="3168650" cy="23044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8018780" y="4678045"/>
            <a:ext cx="269557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编辑服务商信息：调取所登录的服务商手机号所对应的信息，修改信息时，相应的登录信息也会被修改。</a:t>
            </a:r>
            <a:endParaRPr lang="zh-CN" altLang="en-US" sz="1600"/>
          </a:p>
        </p:txBody>
      </p:sp>
      <p:sp>
        <p:nvSpPr>
          <p:cNvPr id="56" name="圆角矩形 55"/>
          <p:cNvSpPr/>
          <p:nvPr/>
        </p:nvSpPr>
        <p:spPr>
          <a:xfrm>
            <a:off x="8018780" y="4678045"/>
            <a:ext cx="27362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/>
          <p:cNvCxnSpPr>
            <a:stCxn id="56" idx="1"/>
          </p:cNvCxnSpPr>
          <p:nvPr/>
        </p:nvCxnSpPr>
        <p:spPr>
          <a:xfrm flipH="1" flipV="1">
            <a:off x="4798695" y="4652645"/>
            <a:ext cx="3220085" cy="565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56" idx="0"/>
            <a:endCxn id="2147484745" idx="2"/>
          </p:cNvCxnSpPr>
          <p:nvPr/>
        </p:nvCxnSpPr>
        <p:spPr>
          <a:xfrm flipH="1" flipV="1">
            <a:off x="9366250" y="4079240"/>
            <a:ext cx="20955" cy="598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流程图: 离页连接符 7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（陈烨）</a:t>
            </a:r>
            <a:endParaRPr lang="zh-CN" altLang="en-US" sz="200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8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utoShape 12"/>
          <p:cNvSpPr>
            <a:spLocks noChangeArrowheads="1"/>
          </p:cNvSpPr>
          <p:nvPr/>
        </p:nvSpPr>
        <p:spPr bwMode="auto">
          <a:xfrm>
            <a:off x="972820" y="744220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pic>
        <p:nvPicPr>
          <p:cNvPr id="5" name="图片 14"/>
          <p:cNvPicPr>
            <a:picLocks noChangeAspect="1"/>
          </p:cNvPicPr>
          <p:nvPr/>
        </p:nvPicPr>
        <p:blipFill>
          <a:blip r:embed="rId3" cstate="print"/>
          <a:srcRect l="3146" t="11200" r="57788" b="50580"/>
          <a:stretch>
            <a:fillRect/>
          </a:stretch>
        </p:blipFill>
        <p:spPr>
          <a:xfrm>
            <a:off x="1057275" y="2160905"/>
            <a:ext cx="4592320" cy="2708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8535" y="1895475"/>
            <a:ext cx="3960495" cy="2804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234055" y="5608955"/>
            <a:ext cx="658368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上传图片：上传的图片格式只能为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.img</a:t>
            </a:r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，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</a:rPr>
              <a:t>.jpg</a:t>
            </a:r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，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</a:rPr>
              <a:t>.png</a:t>
            </a:r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类型，图片不宜过大。</a:t>
            </a:r>
            <a:endParaRPr lang="zh-CN" altLang="en-US" sz="1600"/>
          </a:p>
        </p:txBody>
      </p:sp>
      <p:sp>
        <p:nvSpPr>
          <p:cNvPr id="7" name="圆角矩形 6"/>
          <p:cNvSpPr/>
          <p:nvPr/>
        </p:nvSpPr>
        <p:spPr>
          <a:xfrm>
            <a:off x="3234055" y="5597525"/>
            <a:ext cx="6495415" cy="360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2350135" y="4004945"/>
            <a:ext cx="2210435" cy="1579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7758430" y="3932555"/>
            <a:ext cx="1360805" cy="1611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离页连接符 9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（陈烨）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0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64"/>
          <p:cNvSpPr>
            <a:spLocks noChangeArrowheads="1"/>
          </p:cNvSpPr>
          <p:nvPr/>
        </p:nvSpPr>
        <p:spPr bwMode="auto">
          <a:xfrm>
            <a:off x="901700" y="703580"/>
            <a:ext cx="1727200" cy="1657985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</a:ln>
        </p:spPr>
        <p:txBody>
          <a:bodyPr anchor="ctr"/>
          <a:lstStyle/>
          <a:p>
            <a:pPr algn="ctr"/>
            <a:r>
              <a:rPr lang="zh-CN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存在不足</a:t>
            </a:r>
          </a:p>
        </p:txBody>
      </p:sp>
      <p:sp>
        <p:nvSpPr>
          <p:cNvPr id="26" name="矩形 25"/>
          <p:cNvSpPr/>
          <p:nvPr/>
        </p:nvSpPr>
        <p:spPr>
          <a:xfrm>
            <a:off x="2669173" y="1465401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"/>
          <p:cNvSpPr/>
          <p:nvPr/>
        </p:nvSpPr>
        <p:spPr>
          <a:xfrm flipH="1">
            <a:off x="2844165" y="2976880"/>
            <a:ext cx="7087235" cy="39179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五边形 2"/>
          <p:cNvSpPr/>
          <p:nvPr/>
        </p:nvSpPr>
        <p:spPr>
          <a:xfrm>
            <a:off x="2806700" y="2183130"/>
            <a:ext cx="7176770" cy="37401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284220" y="2188845"/>
            <a:ext cx="62420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：由于时间及技术问题，具体内容方面的细节还不够完善。</a:t>
            </a:r>
            <a:endParaRPr lang="zh-CN" altLang="en-US" smtClean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232150" y="3000375"/>
            <a:ext cx="66992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：遇到问题时，还不能完全依靠自行查找或上万搜索解决问题。</a:t>
            </a:r>
            <a:endParaRPr lang="zh-CN" altLang="en-US" smtClean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8" name="五边形 2"/>
          <p:cNvSpPr/>
          <p:nvPr/>
        </p:nvSpPr>
        <p:spPr>
          <a:xfrm>
            <a:off x="2844165" y="3871595"/>
            <a:ext cx="7176770" cy="37401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232150" y="3877310"/>
            <a:ext cx="53276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：上传图片部分，图片不能过大，否则无法显示。</a:t>
            </a:r>
            <a:endParaRPr lang="zh-CN" altLang="en-US" smtClean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五边形 2"/>
          <p:cNvSpPr/>
          <p:nvPr/>
        </p:nvSpPr>
        <p:spPr>
          <a:xfrm flipH="1">
            <a:off x="2844165" y="4758055"/>
            <a:ext cx="7087235" cy="39179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五边形 2"/>
          <p:cNvSpPr/>
          <p:nvPr/>
        </p:nvSpPr>
        <p:spPr>
          <a:xfrm>
            <a:off x="2844165" y="5657850"/>
            <a:ext cx="7176770" cy="37401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232150" y="4781550"/>
            <a:ext cx="48431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：对</a:t>
            </a:r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html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页面格式格式书写及应用还不熟练。</a:t>
            </a:r>
            <a:endParaRPr lang="zh-CN" altLang="en-US" smtClean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09620" y="5663565"/>
            <a:ext cx="46888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66700" indent="-266700"/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：对</a:t>
            </a:r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css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样式表中部分功能及使用还不了解。</a:t>
            </a: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离页连接符 7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（陈烨）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6" grpId="0" bldLvl="0" animBg="1"/>
      <p:bldP spid="6" grpId="1" bldLvl="0" animBg="1"/>
      <p:bldP spid="26" grpId="0" bldLvl="0" animBg="1"/>
      <p:bldP spid="8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-36513" y="1887493"/>
            <a:ext cx="4204499" cy="4906984"/>
            <a:chOff x="-36513" y="1887493"/>
            <a:chExt cx="4204499" cy="4906984"/>
          </a:xfrm>
        </p:grpSpPr>
        <p:sp>
          <p:nvSpPr>
            <p:cNvPr id="6" name="Line 29"/>
            <p:cNvSpPr>
              <a:spLocks noChangeShapeType="1"/>
            </p:cNvSpPr>
            <p:nvPr/>
          </p:nvSpPr>
          <p:spPr bwMode="gray">
            <a:xfrm flipH="1">
              <a:off x="2814" y="6365566"/>
              <a:ext cx="3036678" cy="246217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" name="Line 30"/>
            <p:cNvSpPr>
              <a:spLocks noChangeShapeType="1"/>
            </p:cNvSpPr>
            <p:nvPr/>
          </p:nvSpPr>
          <p:spPr bwMode="gray">
            <a:xfrm flipH="1">
              <a:off x="2814" y="3739251"/>
              <a:ext cx="656579" cy="2872533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" name="Line 34"/>
            <p:cNvSpPr>
              <a:spLocks noChangeShapeType="1"/>
            </p:cNvSpPr>
            <p:nvPr/>
          </p:nvSpPr>
          <p:spPr bwMode="gray">
            <a:xfrm flipH="1">
              <a:off x="2814" y="3511842"/>
              <a:ext cx="1793624" cy="3099940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gray">
            <a:xfrm flipH="1">
              <a:off x="2814" y="5375568"/>
              <a:ext cx="3118750" cy="1236215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3" name="Line 36"/>
            <p:cNvSpPr>
              <a:spLocks noChangeShapeType="1"/>
            </p:cNvSpPr>
            <p:nvPr/>
          </p:nvSpPr>
          <p:spPr bwMode="gray">
            <a:xfrm flipH="1">
              <a:off x="2814" y="1887493"/>
              <a:ext cx="2010772" cy="4724290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4" name="Line 37"/>
            <p:cNvSpPr>
              <a:spLocks noChangeShapeType="1"/>
            </p:cNvSpPr>
            <p:nvPr/>
          </p:nvSpPr>
          <p:spPr bwMode="gray">
            <a:xfrm flipH="1">
              <a:off x="2814" y="3316921"/>
              <a:ext cx="2487819" cy="3294862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gray">
            <a:xfrm flipH="1">
              <a:off x="2814" y="4681373"/>
              <a:ext cx="3065745" cy="1930410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gray">
            <a:xfrm flipH="1">
              <a:off x="2814" y="5808158"/>
              <a:ext cx="4165172" cy="803625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gray">
            <a:xfrm flipH="1">
              <a:off x="-36513" y="4250234"/>
              <a:ext cx="2708447" cy="2544243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31"/>
          <p:cNvSpPr>
            <a:spLocks noChangeArrowheads="1"/>
          </p:cNvSpPr>
          <p:nvPr/>
        </p:nvSpPr>
        <p:spPr bwMode="gray">
          <a:xfrm>
            <a:off x="1796438" y="3287853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" name="AutoShape 32"/>
          <p:cNvSpPr>
            <a:spLocks noChangeArrowheads="1"/>
          </p:cNvSpPr>
          <p:nvPr/>
        </p:nvSpPr>
        <p:spPr bwMode="gray">
          <a:xfrm>
            <a:off x="2629129" y="4067539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" name="AutoShape 33"/>
          <p:cNvSpPr>
            <a:spLocks noChangeArrowheads="1"/>
          </p:cNvSpPr>
          <p:nvPr/>
        </p:nvSpPr>
        <p:spPr bwMode="gray">
          <a:xfrm>
            <a:off x="3135242" y="5213133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617" y="4551130"/>
            <a:ext cx="2351177" cy="2306870"/>
            <a:chOff x="2617" y="4551130"/>
            <a:chExt cx="2351177" cy="2306870"/>
          </a:xfrm>
        </p:grpSpPr>
        <p:sp>
          <p:nvSpPr>
            <p:cNvPr id="34" name="Arc 43"/>
            <p:cNvSpPr/>
            <p:nvPr/>
          </p:nvSpPr>
          <p:spPr bwMode="gray">
            <a:xfrm>
              <a:off x="2617" y="4551130"/>
              <a:ext cx="2351177" cy="230687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14455"/>
            </a:solidFill>
            <a:ln w="76200">
              <a:solidFill>
                <a:srgbClr val="E8E8E6"/>
              </a:solidFill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45"/>
            <p:cNvSpPr txBox="1">
              <a:spLocks noChangeArrowheads="1"/>
            </p:cNvSpPr>
            <p:nvPr/>
          </p:nvSpPr>
          <p:spPr bwMode="gray">
            <a:xfrm>
              <a:off x="102992" y="5646057"/>
              <a:ext cx="1401860" cy="3987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收获</a:t>
              </a:r>
            </a:p>
          </p:txBody>
        </p:sp>
      </p:grpSp>
      <p:sp>
        <p:nvSpPr>
          <p:cNvPr id="22" name="AutoShape 50"/>
          <p:cNvSpPr>
            <a:spLocks noChangeArrowheads="1"/>
          </p:cNvSpPr>
          <p:nvPr/>
        </p:nvSpPr>
        <p:spPr bwMode="gray">
          <a:xfrm>
            <a:off x="4123530" y="5387537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6" name="AutoShape 55"/>
          <p:cNvSpPr>
            <a:spLocks noChangeArrowheads="1"/>
          </p:cNvSpPr>
          <p:nvPr/>
        </p:nvSpPr>
        <p:spPr bwMode="gray">
          <a:xfrm>
            <a:off x="1828924" y="1309567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gray">
          <a:xfrm>
            <a:off x="2352135" y="2780030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8" name="AutoShape 57"/>
          <p:cNvSpPr>
            <a:spLocks noChangeArrowheads="1"/>
          </p:cNvSpPr>
          <p:nvPr/>
        </p:nvSpPr>
        <p:spPr bwMode="gray">
          <a:xfrm>
            <a:off x="2993326" y="4192358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9" name="AutoShape 58"/>
          <p:cNvSpPr>
            <a:spLocks noChangeArrowheads="1"/>
          </p:cNvSpPr>
          <p:nvPr/>
        </p:nvSpPr>
        <p:spPr bwMode="gray">
          <a:xfrm>
            <a:off x="633747" y="3491324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0" name="AutoShape 59"/>
          <p:cNvSpPr>
            <a:spLocks noChangeArrowheads="1"/>
          </p:cNvSpPr>
          <p:nvPr/>
        </p:nvSpPr>
        <p:spPr bwMode="gray">
          <a:xfrm>
            <a:off x="3065139" y="6256136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93390" y="1156335"/>
            <a:ext cx="723201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学习了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的原理及使用，可以在一定范围内应用那个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解决如图片显示，编辑信息等问题，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05835" y="2131695"/>
            <a:ext cx="633349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掌握了使用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文件来配置文件，连接数据库对数据进行读与写操作，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文件要与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中的方法相对应。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01415" y="3063875"/>
            <a:ext cx="697357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学会了</a:t>
            </a:r>
            <a:r>
              <a:rPr lang="en-US" altLang="zh-CN" sz="1600">
                <a:sym typeface="+mn-ea"/>
              </a:rPr>
              <a:t>@RequestMapping</a:t>
            </a:r>
            <a:r>
              <a:rPr lang="zh-CN" altLang="en-US" sz="1600">
                <a:sym typeface="+mn-ea"/>
              </a:rPr>
              <a:t>，@responseBody，@RequestParam，@Resource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等注解的应用，明确了注解在项目代码中的作用。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47039" y="4192395"/>
            <a:ext cx="5904656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了解了使用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进行自动传值，通过主键调取相应数据的信息。</a:t>
            </a:r>
          </a:p>
        </p:txBody>
      </p:sp>
      <p:sp>
        <p:nvSpPr>
          <p:cNvPr id="17" name="TextBox 41"/>
          <p:cNvSpPr txBox="1"/>
          <p:nvPr/>
        </p:nvSpPr>
        <p:spPr>
          <a:xfrm>
            <a:off x="5147419" y="4976620"/>
            <a:ext cx="5904656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学习了使用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SpringBoot,SpringMVC,Mybatis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进行整合项目。</a:t>
            </a:r>
          </a:p>
        </p:txBody>
      </p:sp>
      <p:sp>
        <p:nvSpPr>
          <p:cNvPr id="19" name="TextBox 41"/>
          <p:cNvSpPr txBox="1"/>
          <p:nvPr/>
        </p:nvSpPr>
        <p:spPr>
          <a:xfrm>
            <a:off x="5466824" y="5808470"/>
            <a:ext cx="5904656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学会了将图片上传到数据库并在网页显示。</a:t>
            </a:r>
          </a:p>
        </p:txBody>
      </p:sp>
      <p:sp>
        <p:nvSpPr>
          <p:cNvPr id="21" name="流程图: 离页连接符 20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（陈烨）</a:t>
            </a:r>
            <a:endParaRPr lang="zh-CN" altLang="en-US" sz="200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8" grpId="0" animBg="1"/>
      <p:bldP spid="9" grpId="0" animBg="1"/>
      <p:bldP spid="10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2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/>
          </p:cNvGraphicFramePr>
          <p:nvPr/>
        </p:nvGraphicFramePr>
        <p:xfrm>
          <a:off x="1436370" y="1207770"/>
          <a:ext cx="9825355" cy="5112385"/>
        </p:xfrm>
        <a:graphic>
          <a:graphicData uri="http://schemas.openxmlformats.org/presentationml/2006/ole">
            <p:oleObj spid="_x0000_s1025" r:id="rId3" imgW="19030950" imgH="9353460" progId="Visio.Drawing.15">
              <p:embed/>
            </p:oleObj>
          </a:graphicData>
        </a:graphic>
      </p:graphicFrame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"/>
          <p:cNvSpPr txBox="1"/>
          <p:nvPr/>
        </p:nvSpPr>
        <p:spPr>
          <a:xfrm>
            <a:off x="10049286" y="620688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功能树形图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（王超）</a:t>
            </a:r>
            <a:endParaRPr lang="en-US" altLang="zh-CN" sz="2000"/>
          </a:p>
        </p:txBody>
      </p:sp>
      <p:sp>
        <p:nvSpPr>
          <p:cNvPr id="4" name="AutoShape 12"/>
          <p:cNvSpPr>
            <a:spLocks noChangeArrowheads="1"/>
          </p:cNvSpPr>
          <p:nvPr/>
        </p:nvSpPr>
        <p:spPr bwMode="auto">
          <a:xfrm>
            <a:off x="892810" y="721995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1198880" y="2484755"/>
            <a:ext cx="4896485" cy="8255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0" name="文本框 99"/>
          <p:cNvSpPr txBox="1"/>
          <p:nvPr/>
        </p:nvSpPr>
        <p:spPr>
          <a:xfrm>
            <a:off x="1414145" y="2045335"/>
            <a:ext cx="88157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：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注解不能及时注明</a:t>
            </a:r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/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199515" y="3501390"/>
            <a:ext cx="6911975" cy="23495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文本框 7"/>
          <p:cNvSpPr txBox="1"/>
          <p:nvPr/>
        </p:nvSpPr>
        <p:spPr>
          <a:xfrm>
            <a:off x="1414145" y="2995295"/>
            <a:ext cx="92182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Calibri" panose="020F0502020204030204" charset="0"/>
                <a:ea typeface="宋体" panose="02010600030101010101" pitchFamily="2" charset="-122"/>
              </a:rPr>
              <a:t>2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：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map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model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使用时，不懂得如何做区分</a:t>
            </a:r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/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4145" y="4086860"/>
            <a:ext cx="94341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lang="zh-CN" alt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：实现类直接生成后，需要调用的内容不明确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199515" y="4565015"/>
            <a:ext cx="8352155" cy="16510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1377950" y="5189220"/>
            <a:ext cx="94335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：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登录时使用</a:t>
            </a:r>
            <a:r>
              <a:rPr 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sessionStorage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取登录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phone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时无法成功传值，在</a:t>
            </a:r>
            <a:r>
              <a:rPr 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html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上无法调用</a:t>
            </a:r>
            <a:endParaRPr lang="en-US" altLang="zh-CN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199515" y="5761355"/>
            <a:ext cx="9648825" cy="0"/>
          </a:xfrm>
          <a:prstGeom prst="line">
            <a:avLst/>
          </a:prstGeom>
          <a:noFill/>
          <a:ln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QQ图片20191129154757"/>
          <p:cNvPicPr>
            <a:picLocks noChangeAspect="1"/>
          </p:cNvPicPr>
          <p:nvPr/>
        </p:nvPicPr>
        <p:blipFill>
          <a:blip r:embed="rId2" cstate="print"/>
          <a:srcRect t="14132" r="8782" b="30056"/>
          <a:stretch>
            <a:fillRect/>
          </a:stretch>
        </p:blipFill>
        <p:spPr>
          <a:xfrm>
            <a:off x="710565" y="1917065"/>
            <a:ext cx="9175115" cy="302450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流程图: 离页连接符 3"/>
          <p:cNvSpPr/>
          <p:nvPr/>
        </p:nvSpPr>
        <p:spPr>
          <a:xfrm>
            <a:off x="9984273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3"/>
          <p:cNvSpPr txBox="1"/>
          <p:nvPr/>
        </p:nvSpPr>
        <p:spPr>
          <a:xfrm>
            <a:off x="10176286" y="519346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（王超）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AutoShape 12"/>
          <p:cNvSpPr>
            <a:spLocks noChangeArrowheads="1"/>
          </p:cNvSpPr>
          <p:nvPr/>
        </p:nvSpPr>
        <p:spPr bwMode="auto">
          <a:xfrm>
            <a:off x="972820" y="744220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cxnSp>
        <p:nvCxnSpPr>
          <p:cNvPr id="12" name="肘形连接符 11"/>
          <p:cNvCxnSpPr>
            <a:stCxn id="13" idx="3"/>
          </p:cNvCxnSpPr>
          <p:nvPr/>
        </p:nvCxnSpPr>
        <p:spPr>
          <a:xfrm flipV="1">
            <a:off x="3237230" y="2565400"/>
            <a:ext cx="6817995" cy="599440"/>
          </a:xfrm>
          <a:prstGeom prst="bentConnector3">
            <a:avLst>
              <a:gd name="adj1" fmla="val 5000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149350" y="2948305"/>
            <a:ext cx="2087880" cy="4324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383915" y="4472940"/>
            <a:ext cx="2304415" cy="431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肘形连接符 14"/>
          <p:cNvCxnSpPr>
            <a:stCxn id="14" idx="2"/>
          </p:cNvCxnSpPr>
          <p:nvPr/>
        </p:nvCxnSpPr>
        <p:spPr>
          <a:xfrm rot="5400000" flipV="1">
            <a:off x="6809740" y="2631440"/>
            <a:ext cx="828675" cy="537464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125710" y="1787525"/>
            <a:ext cx="1943735" cy="2194327"/>
            <a:chOff x="15836" y="2260"/>
            <a:chExt cx="3061" cy="3220"/>
          </a:xfrm>
        </p:grpSpPr>
        <p:sp>
          <p:nvSpPr>
            <p:cNvPr id="16" name="圆角矩形 15"/>
            <p:cNvSpPr/>
            <p:nvPr/>
          </p:nvSpPr>
          <p:spPr>
            <a:xfrm>
              <a:off x="15836" y="2260"/>
              <a:ext cx="3061" cy="2914"/>
            </a:xfrm>
            <a:prstGeom prst="round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836" y="2260"/>
              <a:ext cx="3042" cy="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sz="160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关键字查询：通过服务名称进行模糊查询，若查询输入为空，则默认显示所有订单信息。</a:t>
              </a:r>
              <a:endParaRPr lang="zh-CN" altLang="en-US" sz="1600">
                <a:latin typeface="Calibri" panose="020F0502020204030204" charset="0"/>
                <a:ea typeface="宋体" panose="02010600030101010101" pitchFamily="2" charset="-122"/>
                <a:sym typeface="+mn-ea"/>
              </a:endParaRPr>
            </a:p>
            <a:p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966960" y="4472940"/>
            <a:ext cx="2032635" cy="2096770"/>
            <a:chOff x="15835" y="2260"/>
            <a:chExt cx="3201" cy="2914"/>
          </a:xfrm>
        </p:grpSpPr>
        <p:sp>
          <p:nvSpPr>
            <p:cNvPr id="20" name="圆角矩形 19"/>
            <p:cNvSpPr/>
            <p:nvPr/>
          </p:nvSpPr>
          <p:spPr>
            <a:xfrm>
              <a:off x="15836" y="2260"/>
              <a:ext cx="3061" cy="2914"/>
            </a:xfrm>
            <a:prstGeom prst="round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835" y="2358"/>
              <a:ext cx="3201" cy="26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indent="0" fontAlgn="auto">
                <a:lnSpc>
                  <a:spcPct val="150000"/>
                </a:lnSpc>
              </a:pPr>
              <a:r>
                <a:rPr lang="zh-CN" sz="160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分页：定义页面显示数据条数时，使用</a:t>
              </a:r>
              <a:r>
                <a:rPr lang="en-US" sz="1600">
                  <a:latin typeface="Calibri" panose="020F05020202040302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@RequestRaram</a:t>
              </a:r>
              <a:r>
                <a:rPr lang="zh-CN" sz="160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赋初始值为</a:t>
              </a:r>
              <a:r>
                <a:rPr lang="en-US" sz="160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2</a:t>
              </a:r>
              <a:r>
                <a:rPr lang="zh-CN" sz="160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，所以每页显示两条产品信息。</a:t>
              </a:r>
              <a:endParaRPr lang="zh-CN" altLang="en-US" sz="1600" smtClean="0">
                <a:latin typeface="Calibri" panose="020F0502020204030204" charset="0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流程图: 离页连接符 3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76286" y="519346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（王超）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1241525" y="1674654"/>
            <a:ext cx="2193925" cy="3895725"/>
          </a:xfrm>
          <a:prstGeom prst="roundRect">
            <a:avLst>
              <a:gd name="adj" fmla="val 2375"/>
            </a:avLst>
          </a:prstGeom>
          <a:noFill/>
          <a:ln w="9525">
            <a:noFill/>
            <a:round/>
          </a:ln>
          <a:effectLst>
            <a:prstShdw prst="shdw17" dist="17961" dir="2700000">
              <a:sysClr val="window" lastClr="FFFFFF">
                <a:gamma/>
                <a:shade val="60000"/>
                <a:invGamma/>
              </a:sysClr>
            </a:prst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AutoShape 12"/>
          <p:cNvSpPr>
            <a:spLocks noChangeArrowheads="1"/>
          </p:cNvSpPr>
          <p:nvPr/>
        </p:nvSpPr>
        <p:spPr bwMode="auto">
          <a:xfrm>
            <a:off x="972820" y="744220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pic>
        <p:nvPicPr>
          <p:cNvPr id="10" name="图片 9" descr="X]J(UY@82C~4`~C]A7~_OLA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425" y="1809750"/>
            <a:ext cx="6866890" cy="396176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710815" y="3356610"/>
            <a:ext cx="2447925" cy="1584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846580" y="4869180"/>
            <a:ext cx="360045" cy="360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1" idx="3"/>
          </p:cNvCxnSpPr>
          <p:nvPr/>
        </p:nvCxnSpPr>
        <p:spPr>
          <a:xfrm flipV="1">
            <a:off x="5158740" y="4076700"/>
            <a:ext cx="3456940" cy="72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3"/>
          </p:cNvCxnSpPr>
          <p:nvPr/>
        </p:nvCxnSpPr>
        <p:spPr>
          <a:xfrm flipV="1">
            <a:off x="2206625" y="4220845"/>
            <a:ext cx="6409055" cy="828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8616315" y="2797810"/>
            <a:ext cx="2731770" cy="1985645"/>
            <a:chOff x="15836" y="2260"/>
            <a:chExt cx="3061" cy="2914"/>
          </a:xfrm>
        </p:grpSpPr>
        <p:sp>
          <p:nvSpPr>
            <p:cNvPr id="16" name="圆角矩形 15"/>
            <p:cNvSpPr/>
            <p:nvPr/>
          </p:nvSpPr>
          <p:spPr>
            <a:xfrm>
              <a:off x="15836" y="2260"/>
              <a:ext cx="3061" cy="2914"/>
            </a:xfrm>
            <a:prstGeom prst="round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855" y="2260"/>
              <a:ext cx="3042" cy="25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修改店铺信息：调用登录时</a:t>
              </a:r>
              <a:r>
                <a:rPr lang="en-US" altLang="zh-CN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servicephone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查询到服务商对应店铺信息，更改相应店铺信息</a:t>
              </a: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流程图: 离页连接符 3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76286" y="455846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（王超）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AutoShape 12"/>
          <p:cNvSpPr>
            <a:spLocks noChangeArrowheads="1"/>
          </p:cNvSpPr>
          <p:nvPr/>
        </p:nvSpPr>
        <p:spPr bwMode="auto">
          <a:xfrm>
            <a:off x="972820" y="744220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0140" y="2221230"/>
            <a:ext cx="5819140" cy="21475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70635" y="2851785"/>
            <a:ext cx="5040630" cy="5054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70635" y="3429000"/>
            <a:ext cx="4896485" cy="7200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6" idx="3"/>
          </p:cNvCxnSpPr>
          <p:nvPr/>
        </p:nvCxnSpPr>
        <p:spPr>
          <a:xfrm flipV="1">
            <a:off x="6311265" y="1988820"/>
            <a:ext cx="1224280" cy="1115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7" idx="3"/>
          </p:cNvCxnSpPr>
          <p:nvPr/>
        </p:nvCxnSpPr>
        <p:spPr>
          <a:xfrm>
            <a:off x="6167120" y="3789045"/>
            <a:ext cx="1368425" cy="935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7535545" y="1162685"/>
            <a:ext cx="2813050" cy="1986280"/>
            <a:chOff x="15836" y="2260"/>
            <a:chExt cx="3061" cy="2914"/>
          </a:xfrm>
        </p:grpSpPr>
        <p:sp>
          <p:nvSpPr>
            <p:cNvPr id="16" name="圆角矩形 15"/>
            <p:cNvSpPr/>
            <p:nvPr/>
          </p:nvSpPr>
          <p:spPr>
            <a:xfrm>
              <a:off x="15836" y="2260"/>
              <a:ext cx="3061" cy="2914"/>
            </a:xfrm>
            <a:prstGeom prst="round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855" y="2787"/>
              <a:ext cx="3042" cy="21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修改图片：利用登录时的</a:t>
              </a:r>
              <a:r>
                <a:rPr lang="en-US" altLang="zh-CN" sz="160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servicephone</a:t>
              </a:r>
              <a:r>
                <a:rPr lang="zh-CN" altLang="en-US" sz="160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查询到服务商信息，更改图片</a:t>
              </a:r>
            </a:p>
            <a:p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19035" y="3944620"/>
            <a:ext cx="2813050" cy="1986280"/>
            <a:chOff x="15836" y="2260"/>
            <a:chExt cx="3061" cy="2914"/>
          </a:xfrm>
        </p:grpSpPr>
        <p:sp>
          <p:nvSpPr>
            <p:cNvPr id="12" name="圆角矩形 11"/>
            <p:cNvSpPr/>
            <p:nvPr/>
          </p:nvSpPr>
          <p:spPr>
            <a:xfrm>
              <a:off x="15836" y="2260"/>
              <a:ext cx="3061" cy="2914"/>
            </a:xfrm>
            <a:prstGeom prst="round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855" y="2787"/>
              <a:ext cx="3042" cy="21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60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显示图片：利用登录时的</a:t>
              </a:r>
              <a:r>
                <a:rPr lang="en-US" altLang="zh-CN" sz="160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servicephone</a:t>
              </a:r>
              <a:r>
                <a:rPr lang="zh-CN" altLang="en-US" sz="1600"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查询到服务商信息，显示图片</a:t>
              </a:r>
            </a:p>
            <a:p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-36513" y="1887493"/>
            <a:ext cx="4204499" cy="4906984"/>
            <a:chOff x="-36513" y="1887493"/>
            <a:chExt cx="4204499" cy="4906984"/>
          </a:xfrm>
        </p:grpSpPr>
        <p:sp>
          <p:nvSpPr>
            <p:cNvPr id="6" name="Line 29"/>
            <p:cNvSpPr>
              <a:spLocks noChangeShapeType="1"/>
            </p:cNvSpPr>
            <p:nvPr/>
          </p:nvSpPr>
          <p:spPr bwMode="gray">
            <a:xfrm flipH="1">
              <a:off x="2814" y="6365566"/>
              <a:ext cx="3036678" cy="246217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" name="Line 30"/>
            <p:cNvSpPr>
              <a:spLocks noChangeShapeType="1"/>
            </p:cNvSpPr>
            <p:nvPr/>
          </p:nvSpPr>
          <p:spPr bwMode="gray">
            <a:xfrm flipH="1">
              <a:off x="2814" y="3739251"/>
              <a:ext cx="656579" cy="2872533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" name="Line 34"/>
            <p:cNvSpPr>
              <a:spLocks noChangeShapeType="1"/>
            </p:cNvSpPr>
            <p:nvPr/>
          </p:nvSpPr>
          <p:spPr bwMode="gray">
            <a:xfrm flipH="1">
              <a:off x="2814" y="3511842"/>
              <a:ext cx="1793624" cy="3099940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gray">
            <a:xfrm flipH="1">
              <a:off x="2814" y="5375568"/>
              <a:ext cx="3118750" cy="1236215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3" name="Line 36"/>
            <p:cNvSpPr>
              <a:spLocks noChangeShapeType="1"/>
            </p:cNvSpPr>
            <p:nvPr/>
          </p:nvSpPr>
          <p:spPr bwMode="gray">
            <a:xfrm flipH="1">
              <a:off x="2814" y="1887493"/>
              <a:ext cx="2010772" cy="4724290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4" name="Line 37"/>
            <p:cNvSpPr>
              <a:spLocks noChangeShapeType="1"/>
            </p:cNvSpPr>
            <p:nvPr/>
          </p:nvSpPr>
          <p:spPr bwMode="gray">
            <a:xfrm flipH="1">
              <a:off x="2814" y="3316921"/>
              <a:ext cx="2487819" cy="3294862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gray">
            <a:xfrm flipH="1">
              <a:off x="2814" y="4681373"/>
              <a:ext cx="3065745" cy="1930410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gray">
            <a:xfrm flipH="1">
              <a:off x="2814" y="5808158"/>
              <a:ext cx="4165172" cy="803625"/>
            </a:xfrm>
            <a:prstGeom prst="line">
              <a:avLst/>
            </a:prstGeom>
            <a:noFill/>
            <a:ln w="19050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gray">
            <a:xfrm flipH="1">
              <a:off x="-36513" y="4250234"/>
              <a:ext cx="2708447" cy="2544243"/>
            </a:xfrm>
            <a:prstGeom prst="line">
              <a:avLst/>
            </a:prstGeom>
            <a:noFill/>
            <a:ln w="9525">
              <a:solidFill>
                <a:srgbClr val="414455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6147" y="5194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（王超）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31"/>
          <p:cNvSpPr>
            <a:spLocks noChangeArrowheads="1"/>
          </p:cNvSpPr>
          <p:nvPr/>
        </p:nvSpPr>
        <p:spPr bwMode="gray">
          <a:xfrm>
            <a:off x="1796438" y="3287853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" name="AutoShape 32"/>
          <p:cNvSpPr>
            <a:spLocks noChangeArrowheads="1"/>
          </p:cNvSpPr>
          <p:nvPr/>
        </p:nvSpPr>
        <p:spPr bwMode="gray">
          <a:xfrm>
            <a:off x="2629129" y="4067539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" name="AutoShape 33"/>
          <p:cNvSpPr>
            <a:spLocks noChangeArrowheads="1"/>
          </p:cNvSpPr>
          <p:nvPr/>
        </p:nvSpPr>
        <p:spPr bwMode="gray">
          <a:xfrm>
            <a:off x="3135242" y="5213133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617" y="4551130"/>
            <a:ext cx="2351177" cy="2306870"/>
            <a:chOff x="2617" y="4551130"/>
            <a:chExt cx="2351177" cy="2306870"/>
          </a:xfrm>
        </p:grpSpPr>
        <p:sp>
          <p:nvSpPr>
            <p:cNvPr id="34" name="Arc 43"/>
            <p:cNvSpPr/>
            <p:nvPr/>
          </p:nvSpPr>
          <p:spPr bwMode="gray">
            <a:xfrm>
              <a:off x="2617" y="4551130"/>
              <a:ext cx="2351177" cy="230687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14455"/>
            </a:solidFill>
            <a:ln w="76200">
              <a:solidFill>
                <a:srgbClr val="E8E8E6"/>
              </a:solidFill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45"/>
            <p:cNvSpPr txBox="1">
              <a:spLocks noChangeArrowheads="1"/>
            </p:cNvSpPr>
            <p:nvPr/>
          </p:nvSpPr>
          <p:spPr bwMode="gray">
            <a:xfrm>
              <a:off x="102992" y="5646057"/>
              <a:ext cx="1401860" cy="3987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收获</a:t>
              </a:r>
            </a:p>
          </p:txBody>
        </p:sp>
      </p:grpSp>
      <p:sp>
        <p:nvSpPr>
          <p:cNvPr id="22" name="AutoShape 50"/>
          <p:cNvSpPr>
            <a:spLocks noChangeArrowheads="1"/>
          </p:cNvSpPr>
          <p:nvPr/>
        </p:nvSpPr>
        <p:spPr bwMode="gray">
          <a:xfrm>
            <a:off x="4123530" y="5387537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6" name="AutoShape 55"/>
          <p:cNvSpPr>
            <a:spLocks noChangeArrowheads="1"/>
          </p:cNvSpPr>
          <p:nvPr/>
        </p:nvSpPr>
        <p:spPr bwMode="gray">
          <a:xfrm>
            <a:off x="1828924" y="1309567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gray">
          <a:xfrm>
            <a:off x="2352135" y="2780030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8" name="AutoShape 57"/>
          <p:cNvSpPr>
            <a:spLocks noChangeArrowheads="1"/>
          </p:cNvSpPr>
          <p:nvPr/>
        </p:nvSpPr>
        <p:spPr bwMode="gray">
          <a:xfrm>
            <a:off x="2993326" y="4192358"/>
            <a:ext cx="707874" cy="707874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9" name="AutoShape 58"/>
          <p:cNvSpPr>
            <a:spLocks noChangeArrowheads="1"/>
          </p:cNvSpPr>
          <p:nvPr/>
        </p:nvSpPr>
        <p:spPr bwMode="gray">
          <a:xfrm>
            <a:off x="633747" y="3491324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0" name="AutoShape 59"/>
          <p:cNvSpPr>
            <a:spLocks noChangeArrowheads="1"/>
          </p:cNvSpPr>
          <p:nvPr/>
        </p:nvSpPr>
        <p:spPr bwMode="gray">
          <a:xfrm>
            <a:off x="3065139" y="6256136"/>
            <a:ext cx="246217" cy="24621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1445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72011" y="1152787"/>
            <a:ext cx="5904656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能简单根据自己的需求修改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文件及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如：尝试过用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文件和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文件添加弹跳小页面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58350" y="2623250"/>
            <a:ext cx="5904656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能运用</a:t>
            </a:r>
            <a:r>
              <a:rPr lang="en-US" altLang="zh-CN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语句在</a:t>
            </a:r>
            <a:r>
              <a:rPr lang="en-US" altLang="zh-CN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文件中创建合适的方法，并在控制层调用，了解其中基本的流程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34966" y="4035578"/>
            <a:ext cx="5904656" cy="40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能够有点效率地利用网上资源，解决自己的问题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87094" y="5335395"/>
            <a:ext cx="5904656" cy="40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养成了随时备份</a:t>
            </a:r>
            <a:r>
              <a:rPr lang="en-US" altLang="zh-CN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r>
              <a:rPr lang="en-US" altLang="zh-CN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和项目的习惯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3" grpId="0" bldLvl="0" animBg="1"/>
      <p:bldP spid="4" grpId="0"/>
      <p:bldP spid="8" grpId="0" bldLvl="0" animBg="1"/>
      <p:bldP spid="9" grpId="0" bldLvl="0" animBg="1"/>
      <p:bldP spid="10" grpId="0" bldLvl="0" animBg="1"/>
      <p:bldP spid="22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流程图: 离页连接符 3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76782" y="5194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（王超）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64"/>
          <p:cNvSpPr>
            <a:spLocks noChangeArrowheads="1"/>
          </p:cNvSpPr>
          <p:nvPr/>
        </p:nvSpPr>
        <p:spPr bwMode="auto">
          <a:xfrm>
            <a:off x="901700" y="703580"/>
            <a:ext cx="1727200" cy="1657985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</a:ln>
        </p:spPr>
        <p:txBody>
          <a:bodyPr anchor="ctr"/>
          <a:lstStyle/>
          <a:p>
            <a:pPr algn="ctr"/>
            <a:r>
              <a:rPr lang="zh-CN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存在不足</a:t>
            </a:r>
          </a:p>
        </p:txBody>
      </p:sp>
      <p:sp>
        <p:nvSpPr>
          <p:cNvPr id="26" name="矩形 25"/>
          <p:cNvSpPr/>
          <p:nvPr/>
        </p:nvSpPr>
        <p:spPr>
          <a:xfrm>
            <a:off x="2669173" y="1465401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"/>
          <p:cNvSpPr/>
          <p:nvPr/>
        </p:nvSpPr>
        <p:spPr>
          <a:xfrm flipH="1">
            <a:off x="2844165" y="2976880"/>
            <a:ext cx="7087235" cy="39179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五边形 2"/>
          <p:cNvSpPr/>
          <p:nvPr/>
        </p:nvSpPr>
        <p:spPr>
          <a:xfrm>
            <a:off x="2806700" y="2183130"/>
            <a:ext cx="7176770" cy="37401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284220" y="2188845"/>
            <a:ext cx="4870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：未能实现根据订单状态对订单列表分开显示</a:t>
            </a:r>
            <a:endParaRPr lang="zh-CN" altLang="en-US" smtClean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232150" y="3000375"/>
            <a:ext cx="44132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：成功修改店铺信息后，未能有明确通知</a:t>
            </a:r>
            <a:endParaRPr lang="zh-CN" altLang="en-US" smtClean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8" name="五边形 2"/>
          <p:cNvSpPr/>
          <p:nvPr/>
        </p:nvSpPr>
        <p:spPr>
          <a:xfrm>
            <a:off x="2844165" y="3871595"/>
            <a:ext cx="7176770" cy="37401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232150" y="3877310"/>
            <a:ext cx="39560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：上传图片时，对图片有格式要求。</a:t>
            </a:r>
            <a:endParaRPr lang="zh-CN" altLang="en-US" smtClean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五边形 2"/>
          <p:cNvSpPr/>
          <p:nvPr/>
        </p:nvSpPr>
        <p:spPr>
          <a:xfrm flipH="1">
            <a:off x="2844165" y="4758055"/>
            <a:ext cx="7087235" cy="39179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232150" y="4781550"/>
            <a:ext cx="53003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：对</a:t>
            </a:r>
            <a:r>
              <a:rPr lang="en-US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html</a:t>
            </a:r>
            <a:r>
              <a:rPr lang="zh-CN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页面格式格式书写要求不熟练且不规范。</a:t>
            </a:r>
            <a:endParaRPr lang="zh-CN" altLang="en-US" smtClean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4" grpId="0" bldLvl="0" animBg="1"/>
      <p:bldP spid="5" grpId="0"/>
      <p:bldP spid="6" grpId="0" bldLvl="0" animBg="1"/>
      <p:bldP spid="6" grpId="1" bldLvl="0" animBg="1"/>
      <p:bldP spid="26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147744" y="1931512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84146" y="3367890"/>
              <a:ext cx="413685" cy="5775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64" y="1916832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032873" y="2016171"/>
            <a:ext cx="180975" cy="2796989"/>
            <a:chOff x="6032873" y="1880798"/>
            <a:chExt cx="180975" cy="2796989"/>
          </a:xfrm>
        </p:grpSpPr>
        <p:sp>
          <p:nvSpPr>
            <p:cNvPr id="3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68991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7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1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2" name="椭圆 11"/>
            <p:cNvSpPr>
              <a:spLocks noChangeArrowheads="1"/>
            </p:cNvSpPr>
            <p:nvPr/>
          </p:nvSpPr>
          <p:spPr bwMode="auto">
            <a:xfrm>
              <a:off x="6032873" y="4497743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6383238" y="1906138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运营商功能树形图</a:t>
            </a:r>
          </a:p>
        </p:txBody>
      </p:sp>
      <p:sp>
        <p:nvSpPr>
          <p:cNvPr id="9" name="TextBox 64"/>
          <p:cNvSpPr txBox="1"/>
          <p:nvPr/>
        </p:nvSpPr>
        <p:spPr>
          <a:xfrm>
            <a:off x="6383238" y="2529596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模块在项目中的作用及亮点</a:t>
            </a:r>
          </a:p>
        </p:txBody>
      </p:sp>
      <p:sp>
        <p:nvSpPr>
          <p:cNvPr id="10" name="TextBox 65"/>
          <p:cNvSpPr txBox="1"/>
          <p:nvPr/>
        </p:nvSpPr>
        <p:spPr>
          <a:xfrm>
            <a:off x="6383238" y="3183832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项目中遇到的问题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83238" y="3838069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各部分功能介绍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83238" y="4479503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存在不足及收获</a:t>
            </a:r>
          </a:p>
        </p:txBody>
      </p:sp>
      <p:sp>
        <p:nvSpPr>
          <p:cNvPr id="11" name="TextBox 37"/>
          <p:cNvSpPr txBox="1"/>
          <p:nvPr/>
        </p:nvSpPr>
        <p:spPr>
          <a:xfrm>
            <a:off x="2047813" y="4232113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运营商系统</a:t>
            </a:r>
          </a:p>
        </p:txBody>
      </p:sp>
      <p:sp>
        <p:nvSpPr>
          <p:cNvPr id="5" name="TextBox 37"/>
          <p:cNvSpPr txBox="1"/>
          <p:nvPr/>
        </p:nvSpPr>
        <p:spPr>
          <a:xfrm>
            <a:off x="1864298" y="5086188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开发人员：李华恩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8" grpId="0"/>
      <p:bldP spid="8" grpId="1"/>
      <p:bldP spid="9" grpId="0"/>
      <p:bldP spid="9" grpId="1"/>
      <p:bldP spid="10" grpId="0"/>
      <p:bldP spid="10" grpId="1"/>
      <p:bldP spid="67" grpId="0"/>
      <p:bldP spid="67" grpId="1"/>
      <p:bldP spid="74" grpId="0"/>
      <p:bldP spid="74" grpId="1"/>
      <p:bldP spid="11" grpId="0"/>
      <p:bldP spid="11" grpId="1"/>
      <p:bldP spid="11" grpId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-2147482624"/>
          <p:cNvGraphicFramePr>
            <a:graphicFrameLocks/>
          </p:cNvGraphicFramePr>
          <p:nvPr/>
        </p:nvGraphicFramePr>
        <p:xfrm>
          <a:off x="1666240" y="1235710"/>
          <a:ext cx="9446260" cy="4743450"/>
        </p:xfrm>
        <a:graphic>
          <a:graphicData uri="http://schemas.openxmlformats.org/presentationml/2006/ole">
            <p:oleObj spid="_x0000_s86017" r:id="rId3" imgW="9277470" imgH="5067210" progId="Visio.Drawing.15">
              <p:embed/>
            </p:oleObj>
          </a:graphicData>
        </a:graphic>
      </p:graphicFrame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9214024" y="4326097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52086" y="3367890"/>
              <a:ext cx="477805" cy="5775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344" y="4311417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252855" y="1172845"/>
            <a:ext cx="8717280" cy="41541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运营商在项目中的作用：</a:t>
            </a:r>
          </a:p>
          <a:p>
            <a:endParaRPr lang="zh-CN" altLang="en-US" sz="24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管理服务商产品，包括对服务商产品的上线下线、更改和删除；</a:t>
            </a:r>
          </a:p>
          <a:p>
            <a:endParaRPr lang="zh-CN" altLang="en-US" sz="24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查看用户的订单信息</a:t>
            </a:r>
          </a:p>
          <a:p>
            <a:endParaRPr lang="zh-CN" altLang="en-US" sz="24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查看用户信息</a:t>
            </a:r>
          </a:p>
          <a:p>
            <a:endParaRPr lang="zh-CN" altLang="en-US" sz="24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查看服务商的信息</a:t>
            </a:r>
          </a:p>
          <a:p>
            <a:endParaRPr lang="zh-CN" altLang="en-US" sz="24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查看用户的费用信息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344" y="4311417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/>
          <p:cNvGrpSpPr/>
          <p:nvPr/>
        </p:nvGrpSpPr>
        <p:grpSpPr>
          <a:xfrm>
            <a:off x="9214024" y="4326097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52086" y="3367890"/>
              <a:ext cx="477805" cy="5775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 descr="D:\360data\重要数据\桌面\4667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344" y="4311417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786890" y="1687830"/>
            <a:ext cx="5119370" cy="922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运营商由超级管理员登录使用，超级管理员登录</a:t>
            </a:r>
          </a:p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后会将与其对应的头像姓名显示在页面上。</a:t>
            </a:r>
          </a:p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47215" y="3204845"/>
            <a:ext cx="5119370" cy="922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当产品状态一致时，可以同时管理多个产品状态</a:t>
            </a:r>
          </a:p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的上下线。</a:t>
            </a:r>
          </a:p>
          <a:p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47215" y="4581525"/>
            <a:ext cx="5458460" cy="922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分页除了首页末页、上页下页外，还增加了</a:t>
            </a:r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123...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</a:t>
            </a:r>
            <a:endParaRPr lang="zh-CN" altLang="en-US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并且随着页数增加，页数会移动，最开始的页数会被</a:t>
            </a:r>
            <a:endParaRPr lang="zh-CN" altLang="en-US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3135" y="586105"/>
            <a:ext cx="894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14780" y="1412875"/>
            <a:ext cx="9799955" cy="4805680"/>
          </a:xfrm>
        </p:spPr>
        <p:txBody>
          <a:bodyPr/>
          <a:lstStyle/>
          <a:p>
            <a:pPr algn="l"/>
            <a:r>
              <a:rPr lang="en-US" altLang="zh-CN" dirty="0" smtClean="0"/>
              <a:t>	</a:t>
            </a:r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SpringBoot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整合</a:t>
            </a:r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Spring MVC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Mybatis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进行项目搭建，结合</a:t>
            </a:r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ajax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thymeleaf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实现前后端的交互。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/>
            <a:endParaRPr lang="en-US" altLang="zh-CN" dirty="0" smtClean="0"/>
          </a:p>
        </p:txBody>
      </p:sp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972820" y="574675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系统结构介绍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39285" y="2420620"/>
            <a:ext cx="660527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2400" dirty="0" smtClean="0">
                <a:solidFill>
                  <a:prstClr val="black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基于</a:t>
            </a:r>
            <a:r>
              <a:rPr lang="en-US" altLang="zh-CN" sz="2400" dirty="0" smtClean="0">
                <a:solidFill>
                  <a:prstClr val="black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Spring4.0</a:t>
            </a:r>
            <a:r>
              <a:rPr lang="zh-CN" altLang="en-US" sz="2400" dirty="0" smtClean="0">
                <a:solidFill>
                  <a:prstClr val="black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设计，不仅继承了</a:t>
            </a:r>
            <a:r>
              <a:rPr lang="en-US" altLang="zh-CN" sz="2400" dirty="0" smtClean="0">
                <a:solidFill>
                  <a:prstClr val="black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Spring</a:t>
            </a:r>
            <a:r>
              <a:rPr lang="zh-CN" altLang="en-US" sz="2400" dirty="0" smtClean="0">
                <a:solidFill>
                  <a:prstClr val="black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框架原有的优秀特性，而且还通过简化配置来进一步简化了</a:t>
            </a:r>
            <a:r>
              <a:rPr lang="en-US" altLang="zh-CN" sz="2400" dirty="0" smtClean="0">
                <a:solidFill>
                  <a:prstClr val="black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Spring</a:t>
            </a:r>
            <a:r>
              <a:rPr lang="zh-CN" altLang="en-US" sz="2400" dirty="0" smtClean="0">
                <a:solidFill>
                  <a:prstClr val="black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应用的整个搭建和开发过程。</a:t>
            </a:r>
            <a:endParaRPr lang="zh-CN" altLang="en-US" sz="2400" dirty="0">
              <a:solidFill>
                <a:prstClr val="black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5602" name="Picture 2" descr="d:\Documents\Tencent Files\1757950377\Image\C2C\70C65FEE7A0C24B730E3FF9FA724675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686" y="2420759"/>
            <a:ext cx="2808312" cy="1225446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4511040" y="4149090"/>
            <a:ext cx="662178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SpringMVC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是一种基于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Java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的实现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MVC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设计模式的请求驱动类型的轻量级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Web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框架，使用了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MVC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架构模式的思想，将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web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层进行职责解耦，基于请求驱动指的就是使用请求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-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响应模型，框架的目的就是帮助我们简化开发。</a:t>
            </a:r>
          </a:p>
        </p:txBody>
      </p:sp>
      <p:pic>
        <p:nvPicPr>
          <p:cNvPr id="25604" name="Picture 4" descr="d:\Documents\Tencent Files\1757950377\Image\C2C\7D817995A9CEEA2001DF36CA00A360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4686" y="4505687"/>
            <a:ext cx="2808312" cy="122413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8020" y="455295"/>
            <a:ext cx="19608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96676" y="1262642"/>
            <a:ext cx="5904656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项目开始命名不规范，首字母有大写也有小写，导致后来做项目时分不清大小写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96605" y="2366075"/>
            <a:ext cx="5904656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命名不统一，项目后期合项目时出错很多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96311" y="3838728"/>
            <a:ext cx="5904656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模糊查询需要在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文件加上隐藏域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96440" y="4612640"/>
            <a:ext cx="7446645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文件中的</a:t>
            </a:r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parameterType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resultType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开始不明白，导致项目起不来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96440" y="6045200"/>
            <a:ext cx="29260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忘记加注解，项目运行不了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96440" y="5334000"/>
            <a:ext cx="10972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路径不对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96440" y="3139440"/>
            <a:ext cx="3909695" cy="39878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文件中双引号或者单引号不匹</a:t>
            </a:r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5651" y="67288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运营管理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821430" y="5133340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047480" y="4541520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修改产品信息和删除产品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076065" y="5489575"/>
            <a:ext cx="20116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管理产品的上下线</a:t>
            </a:r>
          </a:p>
        </p:txBody>
      </p:sp>
      <p:pic>
        <p:nvPicPr>
          <p:cNvPr id="6" name="图片 5" descr="首页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" y="1412875"/>
            <a:ext cx="10058400" cy="271145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307340" y="4671060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1975" y="5027295"/>
            <a:ext cx="17830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按名称模糊查询</a:t>
            </a:r>
          </a:p>
        </p:txBody>
      </p:sp>
      <p:cxnSp>
        <p:nvCxnSpPr>
          <p:cNvPr id="17" name="直接箭头连接符 16"/>
          <p:cNvCxnSpPr>
            <a:stCxn id="9" idx="0"/>
          </p:cNvCxnSpPr>
          <p:nvPr/>
        </p:nvCxnSpPr>
        <p:spPr>
          <a:xfrm flipV="1">
            <a:off x="5081905" y="3429000"/>
            <a:ext cx="2453005" cy="1704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8327390" y="3572510"/>
            <a:ext cx="1906905" cy="995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3" idx="0"/>
          </p:cNvCxnSpPr>
          <p:nvPr/>
        </p:nvCxnSpPr>
        <p:spPr>
          <a:xfrm flipV="1">
            <a:off x="1567815" y="2276475"/>
            <a:ext cx="134620" cy="2394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3" grpId="0" bldLvl="0" animBg="1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5651" y="67288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运营管理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821430" y="5133340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035165" y="5133340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管理员登录后，显示头像及姓名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075430" y="5291455"/>
            <a:ext cx="2011680" cy="922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在原有分页基础上</a:t>
            </a:r>
          </a:p>
          <a:p>
            <a:pPr algn="l"/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添加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123...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分页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首页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" y="1412875"/>
            <a:ext cx="10058400" cy="271145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8255000" y="1628775"/>
            <a:ext cx="792480" cy="3456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307340" y="4671060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1975" y="4888865"/>
            <a:ext cx="2011680" cy="6451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点击全选同时上线</a:t>
            </a:r>
          </a:p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或下线</a:t>
            </a:r>
          </a:p>
        </p:txBody>
      </p:sp>
      <p:cxnSp>
        <p:nvCxnSpPr>
          <p:cNvPr id="15" name="直接箭头连接符 14"/>
          <p:cNvCxnSpPr>
            <a:stCxn id="13" idx="0"/>
          </p:cNvCxnSpPr>
          <p:nvPr/>
        </p:nvCxnSpPr>
        <p:spPr>
          <a:xfrm flipH="1" flipV="1">
            <a:off x="982345" y="3644900"/>
            <a:ext cx="585470" cy="1026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9" idx="0"/>
          </p:cNvCxnSpPr>
          <p:nvPr/>
        </p:nvCxnSpPr>
        <p:spPr>
          <a:xfrm flipH="1" flipV="1">
            <a:off x="4150995" y="3932555"/>
            <a:ext cx="930910" cy="1200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3" grpId="0" bldLvl="0" animBg="1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5651" y="67288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运营管理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821430" y="5133340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75430" y="5291455"/>
            <a:ext cx="2011680" cy="922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在原有分页基础上</a:t>
            </a:r>
          </a:p>
          <a:p>
            <a:pPr algn="l"/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添加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123...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分页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33095" y="5381625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355" y="5737860"/>
            <a:ext cx="20116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按订单号模糊查询</a:t>
            </a:r>
          </a:p>
        </p:txBody>
      </p:sp>
      <p:pic>
        <p:nvPicPr>
          <p:cNvPr id="8" name="图片 7" descr="IMG_20191128_19503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500" y="1324610"/>
            <a:ext cx="10058400" cy="3396615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9" idx="0"/>
          </p:cNvCxnSpPr>
          <p:nvPr/>
        </p:nvCxnSpPr>
        <p:spPr>
          <a:xfrm flipH="1" flipV="1">
            <a:off x="4366895" y="4509135"/>
            <a:ext cx="715010" cy="624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3" idx="0"/>
          </p:cNvCxnSpPr>
          <p:nvPr/>
        </p:nvCxnSpPr>
        <p:spPr>
          <a:xfrm flipH="1" flipV="1">
            <a:off x="1558290" y="2780665"/>
            <a:ext cx="335280" cy="2600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3" grpId="0" bldLvl="0" animBg="1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5651" y="67288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运营管理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754120" y="5382260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上传文件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057390" y="5451475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25690" y="5807710"/>
            <a:ext cx="17830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按姓名模糊查询</a:t>
            </a:r>
          </a:p>
        </p:txBody>
      </p:sp>
      <p:pic>
        <p:nvPicPr>
          <p:cNvPr id="5" name="图片 4" descr="用户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70" y="1342390"/>
            <a:ext cx="10058400" cy="3769360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13" idx="0"/>
          </p:cNvCxnSpPr>
          <p:nvPr/>
        </p:nvCxnSpPr>
        <p:spPr>
          <a:xfrm flipH="1" flipV="1">
            <a:off x="1774825" y="2708910"/>
            <a:ext cx="6543040" cy="2742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0"/>
          </p:cNvCxnSpPr>
          <p:nvPr/>
        </p:nvCxnSpPr>
        <p:spPr>
          <a:xfrm flipH="1" flipV="1">
            <a:off x="1478280" y="4436745"/>
            <a:ext cx="3536315" cy="945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3" grpId="0" bldLvl="0" animBg="1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5651" y="67288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运营管理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025640" y="5381625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启用或停用服务商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33095" y="5381625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355" y="5737860"/>
            <a:ext cx="17830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按名称模糊查询</a:t>
            </a:r>
          </a:p>
        </p:txBody>
      </p:sp>
      <p:pic>
        <p:nvPicPr>
          <p:cNvPr id="7" name="图片 6" descr="IMG_20191128_19565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340485"/>
            <a:ext cx="10057765" cy="3860800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13" idx="0"/>
          </p:cNvCxnSpPr>
          <p:nvPr/>
        </p:nvCxnSpPr>
        <p:spPr>
          <a:xfrm flipV="1">
            <a:off x="1893570" y="2636520"/>
            <a:ext cx="384810" cy="2745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0"/>
          </p:cNvCxnSpPr>
          <p:nvPr/>
        </p:nvCxnSpPr>
        <p:spPr>
          <a:xfrm flipV="1">
            <a:off x="8286115" y="4364990"/>
            <a:ext cx="113030" cy="1016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3" grpId="0" bldLvl="0" animBg="1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5651" y="67288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运营管理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387465" y="5462270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通过时间查找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33095" y="5381625"/>
            <a:ext cx="2520315" cy="108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355" y="5737860"/>
            <a:ext cx="17830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按单号模糊查询</a:t>
            </a:r>
          </a:p>
        </p:txBody>
      </p:sp>
      <p:pic>
        <p:nvPicPr>
          <p:cNvPr id="5" name="图片 4" descr="IMG_20191128_19570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385" y="1325880"/>
            <a:ext cx="10058400" cy="3970020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13" idx="0"/>
          </p:cNvCxnSpPr>
          <p:nvPr/>
        </p:nvCxnSpPr>
        <p:spPr>
          <a:xfrm flipH="1" flipV="1">
            <a:off x="1558290" y="2708910"/>
            <a:ext cx="335280" cy="2672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0"/>
          </p:cNvCxnSpPr>
          <p:nvPr/>
        </p:nvCxnSpPr>
        <p:spPr>
          <a:xfrm flipH="1" flipV="1">
            <a:off x="2350770" y="2564765"/>
            <a:ext cx="5297170" cy="2897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  <p:bldLst>
      <p:bldP spid="3" grpId="0" bldLvl="0" animBg="1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8495" y="448945"/>
            <a:ext cx="12496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08175" y="1551305"/>
            <a:ext cx="40690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因为时间问题，优质推荐模块没有完成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08175" y="2499995"/>
            <a:ext cx="3550285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中有些功能的代码没有完全吸收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08175" y="5163185"/>
            <a:ext cx="54406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有些粗心，因为少写一个双引号可能会修改很长时间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08175" y="4281170"/>
            <a:ext cx="36118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对于产品没有做到按价格进行排序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8175" y="3429000"/>
            <a:ext cx="20116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映射文件掌握不够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480" y="490855"/>
            <a:ext cx="19608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个人收获：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65605" y="1249680"/>
            <a:ext cx="2787015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学习并使用了</a:t>
            </a:r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65605" y="1884045"/>
            <a:ext cx="17830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学会了使用注解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65605" y="3157220"/>
            <a:ext cx="36118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对于增删改查有了更深层次的理解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65605" y="5019040"/>
            <a:ext cx="3154680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最大的收获就是纠错能力提升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65605" y="2518410"/>
            <a:ext cx="20116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学会了路径的使用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65605" y="3818890"/>
            <a:ext cx="49834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项目前期命名要规范，小组之间命名标准要一致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65605" y="4441190"/>
            <a:ext cx="42976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对于各层之间的传值有了更深层次的理解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18742" y="1988840"/>
            <a:ext cx="8496944" cy="4199304"/>
          </a:xfrm>
          <a:prstGeom prst="rect">
            <a:avLst/>
          </a:prstGeom>
          <a:solidFill>
            <a:srgbClr val="FFFFFF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49287" y="519723"/>
            <a:ext cx="145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（毕小雪）</a:t>
            </a:r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1918742" y="1340768"/>
            <a:ext cx="8712968" cy="790114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48218" y="2282077"/>
            <a:ext cx="8238057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一个项目的完成，是一件非常有成就感的事情，从最开始的学习，再到项目的完成我们小组遇到了很多问题，回顾这几周的工作情况，现简述如下：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我们的小组是一个共同体，经过几周的磨合，我们开始研究讨论，经过多次的分配和讨     论，最终分配每个人的任务模块。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在完成代码的过程中我们遇见了各种各样的问题，由于不同的模块有不同的功能和方法，我们一起研究解决了许多问题。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在大致的功能都做完之后，我们又一起讨论、研究，找出存在的问题，并且完善了代码的细节问题。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这次项目的代码完成的并不是很出色，但通过这次的小组的配合，体现了我们团队的默契，一个团队配合的默契是很重要的，不仅能加快项目制作进程的速度，同时加强组员的积极性，我们相互合作，发现问题，解决问题，共同进步！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7" grpId="0" bldLvl="0" animBg="1"/>
      <p:bldP spid="3" grpId="0" bldLvl="0" animBg="1"/>
      <p:bldP spid="4" grpId="0"/>
      <p:bldP spid="17" grpId="0" bldLvl="0" animBg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14686" y="1412776"/>
            <a:ext cx="9251409" cy="4805779"/>
          </a:xfrm>
        </p:spPr>
        <p:txBody>
          <a:bodyPr/>
          <a:lstStyle/>
          <a:p>
            <a:pPr algn="l"/>
            <a:r>
              <a:rPr lang="en-US" altLang="zh-CN" dirty="0" smtClean="0"/>
              <a:t>	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972820" y="574675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系统结构介绍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9266" name="Picture 2" descr="d:\Documents\Tencent Files\1757950377\Image\C2C\F2AEF7435572B82B9280B7C49470B0B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8220" y="1673503"/>
            <a:ext cx="2304256" cy="1755843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2134870" y="3789045"/>
            <a:ext cx="805815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MyBatis 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是一款优秀的持久层框架，它支持定制化 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SQL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、存储过程以及高级映射。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MyBatis 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避免了几乎所有的 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JDBC 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代码和手动设置参数以及获取结果集。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MyBatis 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可以使用简单的 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XML 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或注解来配置和映射原生信息，将接口和 普通的 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Java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对象映射成数据库中的记录。</a:t>
            </a:r>
            <a:endParaRPr lang="zh-CN" alt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83130" y="1294"/>
            <a:ext cx="2011675" cy="182523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02918" y="2173796"/>
            <a:ext cx="8687495" cy="286528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69705" y="4222115"/>
            <a:ext cx="2686685" cy="55308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smtClean="0">
                <a:solidFill>
                  <a:schemeClr val="bg1"/>
                </a:solidFill>
              </a:rPr>
              <a:t>大数据二班  毕小雪组</a:t>
            </a:r>
          </a:p>
        </p:txBody>
      </p:sp>
      <p:sp>
        <p:nvSpPr>
          <p:cNvPr id="34" name="矩形 33"/>
          <p:cNvSpPr/>
          <p:nvPr/>
        </p:nvSpPr>
        <p:spPr>
          <a:xfrm>
            <a:off x="4815077" y="1818923"/>
            <a:ext cx="7375336" cy="354873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D:\360data\重要数据\桌面\rolled newspaper (5)副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8923"/>
            <a:ext cx="4835066" cy="32201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5269086" y="2921727"/>
            <a:ext cx="646675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mtClean="0">
                <a:solidFill>
                  <a:schemeClr val="bg1"/>
                </a:solidFill>
                <a:latin typeface="MStiffHei HKS UltraBold" panose="00000900000000000000" pitchFamily="2" charset="-120"/>
                <a:ea typeface="MStiffHei HKS UltraBold" panose="00000900000000000000" pitchFamily="2" charset="-120"/>
              </a:rPr>
              <a:t>感谢各位老师观看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06670" y="5740400"/>
            <a:ext cx="6649720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1" dirty="0" smtClean="0">
                <a:solidFill>
                  <a:srgbClr val="414455"/>
                </a:solidFill>
              </a:rPr>
              <a:t>答辩人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：毕小雪，李挽波，陈烨，王超，李华恩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073163" y="960929"/>
            <a:ext cx="681980" cy="681980"/>
            <a:chOff x="952456" y="3218117"/>
            <a:chExt cx="877066" cy="877066"/>
          </a:xfrm>
        </p:grpSpPr>
        <p:sp>
          <p:nvSpPr>
            <p:cNvPr id="38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0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6978091" y="960929"/>
            <a:ext cx="681980" cy="681980"/>
            <a:chOff x="2812677" y="3391963"/>
            <a:chExt cx="877066" cy="877066"/>
          </a:xfrm>
        </p:grpSpPr>
        <p:sp>
          <p:nvSpPr>
            <p:cNvPr id="42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3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7883019" y="960929"/>
            <a:ext cx="681980" cy="681980"/>
            <a:chOff x="4672898" y="2936570"/>
            <a:chExt cx="877066" cy="877066"/>
          </a:xfrm>
        </p:grpSpPr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6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8787947" y="960929"/>
            <a:ext cx="681980" cy="681980"/>
            <a:chOff x="6533119" y="2285390"/>
            <a:chExt cx="877066" cy="877066"/>
          </a:xfrm>
        </p:grpSpPr>
        <p:sp>
          <p:nvSpPr>
            <p:cNvPr id="48" name="椭圆 47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9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9692875" y="960929"/>
            <a:ext cx="681980" cy="681980"/>
            <a:chOff x="8393340" y="198884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2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0597802" y="960929"/>
            <a:ext cx="681980" cy="681980"/>
            <a:chOff x="10253559" y="2420888"/>
            <a:chExt cx="877066" cy="877066"/>
          </a:xfrm>
        </p:grpSpPr>
        <p:sp>
          <p:nvSpPr>
            <p:cNvPr id="54" name="椭圆 53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5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5835" y="390525"/>
            <a:ext cx="1046480" cy="104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2" grpId="0" animBg="1"/>
      <p:bldP spid="2" grpId="0" animBg="1"/>
      <p:bldP spid="26" grpId="0"/>
      <p:bldP spid="34" grpId="0" animBg="1"/>
      <p:bldP spid="18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14686" y="1412776"/>
            <a:ext cx="9251409" cy="4805779"/>
          </a:xfrm>
        </p:spPr>
        <p:txBody>
          <a:bodyPr/>
          <a:lstStyle/>
          <a:p>
            <a:pPr algn="l"/>
            <a:r>
              <a:rPr lang="en-US" altLang="zh-CN" dirty="0" smtClean="0"/>
              <a:t>	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972820" y="574675"/>
            <a:ext cx="2621915" cy="690880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系统结构介绍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18942" y="1988840"/>
            <a:ext cx="7344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Thymeleaf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是一款用于渲染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XML/XHTML/HTML5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内容的模板引擎，类似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JSP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Velocity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FreeMaker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等，它也可以轻易的与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Spring MVC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等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Web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框架进行集成作为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Web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应用的模板引擎。</a:t>
            </a:r>
            <a:endParaRPr lang="zh-CN" alt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40290" name="Picture 2" descr="d:\Documents\Tencent Files\1757950377\Image\C2C\3389C4B8A46E8C99A6B8F978AE9E79C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562" y="1994426"/>
            <a:ext cx="1656184" cy="1564173"/>
          </a:xfrm>
          <a:prstGeom prst="rect">
            <a:avLst/>
          </a:prstGeom>
          <a:noFill/>
        </p:spPr>
      </p:pic>
      <p:pic>
        <p:nvPicPr>
          <p:cNvPr id="140292" name="Picture 4" descr="d:\Documents\Tencent Files\1757950377\Image\C2C\W258`KJEIQV18EIL99RDNR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4562" y="4137268"/>
            <a:ext cx="1656184" cy="1656184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3790950" y="4365104"/>
            <a:ext cx="7128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Ajax 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即“</a:t>
            </a:r>
            <a:r>
              <a:rPr lang="en-US" altLang="zh-CN" sz="24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A</a:t>
            </a:r>
            <a:r>
              <a:rPr lang="en-US" altLang="zh-CN" sz="2400" i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synchronous </a:t>
            </a:r>
            <a:r>
              <a:rPr lang="en-US" altLang="zh-CN" sz="24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J</a:t>
            </a:r>
            <a:r>
              <a:rPr lang="en-US" altLang="zh-CN" sz="2400" i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avascript </a:t>
            </a:r>
            <a:r>
              <a:rPr lang="en-US" altLang="zh-CN" sz="2400" b="1" i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A</a:t>
            </a:r>
            <a:r>
              <a:rPr lang="en-US" altLang="zh-CN" sz="2400" i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nd </a:t>
            </a:r>
            <a:r>
              <a:rPr lang="en-US" altLang="zh-CN" sz="24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X</a:t>
            </a:r>
            <a:r>
              <a:rPr lang="en-US" altLang="zh-CN" sz="2400" i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ML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”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（异步 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JavaScript 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和 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XML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），是指一种创建交互式网页应用的网页开发技术。</a:t>
            </a:r>
            <a:endParaRPr lang="zh-CN" alt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494687" y="2073548"/>
          <a:ext cx="7200800" cy="4163645"/>
        </p:xfrm>
        <a:graphic>
          <a:graphicData uri="http://schemas.openxmlformats.org/drawingml/2006/table">
            <a:tbl>
              <a:tblPr/>
              <a:tblGrid>
                <a:gridCol w="3223260"/>
                <a:gridCol w="3977540"/>
              </a:tblGrid>
              <a:tr h="683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负责人</a:t>
                      </a:r>
                      <a:endParaRPr lang="zh-CN" sz="2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负责模块</a:t>
                      </a:r>
                      <a:endParaRPr lang="zh-CN" sz="28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6960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毕小雪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超级管理员、电子商务管理子系统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60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00" dirty="0" smtClean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李挽波</a:t>
                      </a:r>
                      <a:endParaRPr lang="zh-CN" altLang="zh-CN" sz="20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00" dirty="0" smtClean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电子商务子系统</a:t>
                      </a:r>
                      <a:endParaRPr lang="zh-CN" altLang="zh-CN" sz="20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60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陈烨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服务商管理子系统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60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王超</a:t>
                      </a:r>
                      <a:endParaRPr lang="zh-CN" sz="20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00" dirty="0" smtClean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服务商管理子系统</a:t>
                      </a:r>
                      <a:endParaRPr lang="zh-CN" altLang="zh-CN" sz="20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60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 smtClean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李</a:t>
                      </a:r>
                      <a:r>
                        <a:rPr lang="zh-CN" altLang="en-US" sz="2000" kern="100" dirty="0" smtClean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华恩</a:t>
                      </a:r>
                      <a:endParaRPr lang="zh-CN" sz="20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运营商</a:t>
                      </a:r>
                      <a:r>
                        <a:rPr lang="zh-CN" sz="2000" kern="100" dirty="0" smtClean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子系统</a:t>
                      </a:r>
                      <a:endParaRPr lang="zh-CN" sz="20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1061" y="1003722"/>
            <a:ext cx="267208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项目周期：六周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 bldLvl="0" animBg="1"/>
    </p:bldLst>
  </p:timing>
</p:sld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3308</Words>
  <Application>Microsoft Office PowerPoint</Application>
  <PresentationFormat>自定义</PresentationFormat>
  <Paragraphs>441</Paragraphs>
  <Slides>70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5" baseType="lpstr">
      <vt:lpstr>Arial</vt:lpstr>
      <vt:lpstr>宋体</vt:lpstr>
      <vt:lpstr>微软雅黑</vt:lpstr>
      <vt:lpstr>Calibri</vt:lpstr>
      <vt:lpstr>MStiffHei HKS UltraBold</vt:lpstr>
      <vt:lpstr>经典繁超宋</vt:lpstr>
      <vt:lpstr>造字工房悦黑体验版纤细体</vt:lpstr>
      <vt:lpstr>华文宋体</vt:lpstr>
      <vt:lpstr>Times New Roman</vt:lpstr>
      <vt:lpstr>MingLiU_HKSCS-ExtB</vt:lpstr>
      <vt:lpstr>Latha</vt:lpstr>
      <vt:lpstr>华文彩云</vt:lpstr>
      <vt:lpstr>HelveticaNeueLT Pro 35 Th</vt:lpstr>
      <vt:lpstr>1</vt:lpstr>
      <vt:lpstr>Microsoft Visio 绘图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</vt:vector>
  </TitlesOfParts>
  <Company>1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/>
  <dc:description>1</dc:description>
  <cp:lastModifiedBy>xbany</cp:lastModifiedBy>
  <cp:revision>51</cp:revision>
  <dcterms:created xsi:type="dcterms:W3CDTF">2014-05-15T03:15:00Z</dcterms:created>
  <dcterms:modified xsi:type="dcterms:W3CDTF">2019-12-05T00:32:38Z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